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318" r:id="rId3"/>
    <p:sldId id="304" r:id="rId4"/>
    <p:sldId id="272" r:id="rId5"/>
    <p:sldId id="316" r:id="rId6"/>
    <p:sldId id="303" r:id="rId7"/>
    <p:sldId id="274" r:id="rId8"/>
    <p:sldId id="297" r:id="rId9"/>
    <p:sldId id="310" r:id="rId10"/>
    <p:sldId id="311" r:id="rId11"/>
    <p:sldId id="285" r:id="rId12"/>
    <p:sldId id="314" r:id="rId13"/>
    <p:sldId id="286" r:id="rId14"/>
    <p:sldId id="281" r:id="rId15"/>
    <p:sldId id="317" r:id="rId16"/>
    <p:sldId id="308" r:id="rId17"/>
    <p:sldId id="305" r:id="rId18"/>
    <p:sldId id="312" r:id="rId19"/>
    <p:sldId id="319" r:id="rId20"/>
    <p:sldId id="296" r:id="rId21"/>
    <p:sldId id="273" r:id="rId22"/>
    <p:sldId id="287" r:id="rId23"/>
    <p:sldId id="288" r:id="rId24"/>
    <p:sldId id="291" r:id="rId25"/>
    <p:sldId id="292" r:id="rId26"/>
    <p:sldId id="293" r:id="rId27"/>
    <p:sldId id="307" r:id="rId28"/>
    <p:sldId id="31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68FC1D7-E0C5-1F4A-AAD2-46EB0296DBAE}">
          <p14:sldIdLst>
            <p14:sldId id="270"/>
            <p14:sldId id="318"/>
            <p14:sldId id="304"/>
            <p14:sldId id="272"/>
            <p14:sldId id="316"/>
            <p14:sldId id="303"/>
            <p14:sldId id="274"/>
            <p14:sldId id="297"/>
            <p14:sldId id="310"/>
            <p14:sldId id="311"/>
            <p14:sldId id="285"/>
            <p14:sldId id="314"/>
            <p14:sldId id="286"/>
            <p14:sldId id="281"/>
            <p14:sldId id="317"/>
            <p14:sldId id="308"/>
            <p14:sldId id="305"/>
            <p14:sldId id="312"/>
            <p14:sldId id="319"/>
            <p14:sldId id="296"/>
            <p14:sldId id="273"/>
            <p14:sldId id="287"/>
            <p14:sldId id="288"/>
            <p14:sldId id="291"/>
            <p14:sldId id="292"/>
            <p14:sldId id="293"/>
            <p14:sldId id="307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4"/>
    <p:restoredTop sz="96318" autoAdjust="0"/>
  </p:normalViewPr>
  <p:slideViewPr>
    <p:cSldViewPr>
      <p:cViewPr varScale="1">
        <p:scale>
          <a:sx n="127" d="100"/>
          <a:sy n="127" d="100"/>
        </p:scale>
        <p:origin x="1248" y="184"/>
      </p:cViewPr>
      <p:guideLst>
        <p:guide orient="horz" pos="220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3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shchin\sdet\CMU\project\presentation\share_doc\bts_effort_&#4363;&#4455;&#4352;&#4469;&#4355;&#4449;&#4363;&#4453;&#4536;&#4355;&#4454;&#4363;&#4469;&#4368;&#4467;&#4370;&#4450;&#4364;&#4462;&#4361;&#4454;&#4363;&#446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PMD_REPORT_master_1807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SDET_CODE\PMD_REPORT_master_1807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workspace\share_doc\CodeReview\CodeReiview_&#48516;&#49437;&#51088;&#473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430248588073"/>
          <c:y val="5.1142586682814149E-2"/>
          <c:w val="0.8779614888602304"/>
          <c:h val="0.74601320414572614"/>
        </c:manualLayout>
      </c:layout>
      <c:lineChart>
        <c:grouping val="standard"/>
        <c:varyColors val="0"/>
        <c:ser>
          <c:idx val="0"/>
          <c:order val="0"/>
          <c:tx>
            <c:v>Planned effort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6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Report!$D$36:$AC$36</c:f>
              <c:numCache>
                <c:formatCode>General</c:formatCode>
                <c:ptCount val="26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115</c:v>
                </c:pt>
                <c:pt idx="9">
                  <c:v>130</c:v>
                </c:pt>
                <c:pt idx="10">
                  <c:v>150</c:v>
                </c:pt>
                <c:pt idx="11">
                  <c:v>180</c:v>
                </c:pt>
                <c:pt idx="12">
                  <c:v>205</c:v>
                </c:pt>
                <c:pt idx="13">
                  <c:v>205</c:v>
                </c:pt>
                <c:pt idx="14">
                  <c:v>205</c:v>
                </c:pt>
                <c:pt idx="15">
                  <c:v>230</c:v>
                </c:pt>
                <c:pt idx="16">
                  <c:v>250</c:v>
                </c:pt>
                <c:pt idx="17">
                  <c:v>270</c:v>
                </c:pt>
                <c:pt idx="18">
                  <c:v>295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350</c:v>
                </c:pt>
                <c:pt idx="23">
                  <c:v>380</c:v>
                </c:pt>
                <c:pt idx="24">
                  <c:v>400</c:v>
                </c:pt>
                <c:pt idx="25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A7-B94D-A05C-F296EB1F35E3}"/>
            </c:ext>
          </c:extLst>
        </c:ser>
        <c:ser>
          <c:idx val="1"/>
          <c:order val="1"/>
          <c:tx>
            <c:v>Estimated effort</c:v>
          </c:tx>
          <c:spPr>
            <a:ln w="25400">
              <a:solidFill>
                <a:srgbClr val="0065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006500"/>
              </a:solidFill>
              <a:ln>
                <a:solidFill>
                  <a:srgbClr val="0065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Report!$D$40:$AC$40</c:f>
              <c:numCache>
                <c:formatCode>General</c:formatCode>
                <c:ptCount val="26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62</c:v>
                </c:pt>
                <c:pt idx="4">
                  <c:v>67</c:v>
                </c:pt>
                <c:pt idx="5">
                  <c:v>69.3</c:v>
                </c:pt>
                <c:pt idx="6">
                  <c:v>69.3</c:v>
                </c:pt>
                <c:pt idx="7">
                  <c:v>69.899999999999991</c:v>
                </c:pt>
                <c:pt idx="8">
                  <c:v>90.6</c:v>
                </c:pt>
                <c:pt idx="9">
                  <c:v>115.19999999999999</c:v>
                </c:pt>
                <c:pt idx="10">
                  <c:v>144.19999999999999</c:v>
                </c:pt>
                <c:pt idx="11">
                  <c:v>144.19999999999999</c:v>
                </c:pt>
                <c:pt idx="12">
                  <c:v>166.7</c:v>
                </c:pt>
                <c:pt idx="13">
                  <c:v>166.7</c:v>
                </c:pt>
                <c:pt idx="14">
                  <c:v>181.7</c:v>
                </c:pt>
                <c:pt idx="15">
                  <c:v>191.7</c:v>
                </c:pt>
                <c:pt idx="16">
                  <c:v>206.7</c:v>
                </c:pt>
                <c:pt idx="17">
                  <c:v>239.7</c:v>
                </c:pt>
                <c:pt idx="18">
                  <c:v>264.7</c:v>
                </c:pt>
                <c:pt idx="19">
                  <c:v>275.7</c:v>
                </c:pt>
                <c:pt idx="20">
                  <c:v>285.7</c:v>
                </c:pt>
                <c:pt idx="21">
                  <c:v>295.7</c:v>
                </c:pt>
                <c:pt idx="22">
                  <c:v>331.7</c:v>
                </c:pt>
                <c:pt idx="23">
                  <c:v>353.2</c:v>
                </c:pt>
                <c:pt idx="24">
                  <c:v>353.2</c:v>
                </c:pt>
                <c:pt idx="25">
                  <c:v>353.2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A7-B94D-A05C-F296EB1F35E3}"/>
            </c:ext>
          </c:extLst>
        </c:ser>
        <c:ser>
          <c:idx val="2"/>
          <c:order val="2"/>
          <c:tx>
            <c:v>Actual effort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Report!$D$21:$AC$21</c:f>
              <c:strCache>
                <c:ptCount val="26"/>
                <c:pt idx="0">
                  <c:v>in Korea</c:v>
                </c:pt>
                <c:pt idx="1">
                  <c:v>7.9</c:v>
                </c:pt>
                <c:pt idx="2">
                  <c:v>7.10</c:v>
                </c:pt>
                <c:pt idx="3">
                  <c:v>7.11</c:v>
                </c:pt>
                <c:pt idx="4">
                  <c:v>7.12</c:v>
                </c:pt>
                <c:pt idx="5">
                  <c:v>7.13</c:v>
                </c:pt>
                <c:pt idx="6">
                  <c:v>7.14</c:v>
                </c:pt>
                <c:pt idx="7">
                  <c:v>7.15</c:v>
                </c:pt>
                <c:pt idx="8">
                  <c:v>7.16</c:v>
                </c:pt>
                <c:pt idx="9">
                  <c:v>7.17</c:v>
                </c:pt>
                <c:pt idx="10">
                  <c:v>7.18</c:v>
                </c:pt>
                <c:pt idx="11">
                  <c:v>7.19</c:v>
                </c:pt>
                <c:pt idx="12">
                  <c:v>7.20</c:v>
                </c:pt>
                <c:pt idx="13">
                  <c:v>7.21</c:v>
                </c:pt>
                <c:pt idx="14">
                  <c:v>7.22</c:v>
                </c:pt>
                <c:pt idx="15">
                  <c:v>7.23</c:v>
                </c:pt>
                <c:pt idx="16">
                  <c:v>7.24</c:v>
                </c:pt>
                <c:pt idx="17">
                  <c:v>7.25</c:v>
                </c:pt>
                <c:pt idx="18">
                  <c:v>7.26</c:v>
                </c:pt>
                <c:pt idx="19">
                  <c:v>7.27</c:v>
                </c:pt>
                <c:pt idx="20">
                  <c:v>7.28</c:v>
                </c:pt>
                <c:pt idx="21">
                  <c:v>7.29</c:v>
                </c:pt>
                <c:pt idx="22">
                  <c:v>7.30</c:v>
                </c:pt>
                <c:pt idx="23">
                  <c:v>7.31</c:v>
                </c:pt>
                <c:pt idx="24">
                  <c:v>8.1</c:v>
                </c:pt>
                <c:pt idx="25">
                  <c:v>8.2</c:v>
                </c:pt>
              </c:strCache>
            </c:strRef>
          </c:cat>
          <c:val>
            <c:numRef>
              <c:f>Report!$D$39:$AC$39</c:f>
              <c:numCache>
                <c:formatCode>General</c:formatCode>
                <c:ptCount val="26"/>
                <c:pt idx="0">
                  <c:v>36.5</c:v>
                </c:pt>
                <c:pt idx="1">
                  <c:v>40.5</c:v>
                </c:pt>
                <c:pt idx="2">
                  <c:v>44.5</c:v>
                </c:pt>
                <c:pt idx="3">
                  <c:v>49.5</c:v>
                </c:pt>
                <c:pt idx="4">
                  <c:v>54.5</c:v>
                </c:pt>
                <c:pt idx="5">
                  <c:v>57.8</c:v>
                </c:pt>
                <c:pt idx="6">
                  <c:v>57.8</c:v>
                </c:pt>
                <c:pt idx="7">
                  <c:v>58.4</c:v>
                </c:pt>
                <c:pt idx="8">
                  <c:v>80.099999999999994</c:v>
                </c:pt>
                <c:pt idx="9">
                  <c:v>110.69999999999999</c:v>
                </c:pt>
                <c:pt idx="10">
                  <c:v>134.69999999999999</c:v>
                </c:pt>
                <c:pt idx="11">
                  <c:v>134.69999999999999</c:v>
                </c:pt>
                <c:pt idx="12">
                  <c:v>154.19999999999999</c:v>
                </c:pt>
                <c:pt idx="13">
                  <c:v>154.19999999999999</c:v>
                </c:pt>
                <c:pt idx="14">
                  <c:v>189.2</c:v>
                </c:pt>
                <c:pt idx="15">
                  <c:v>200.2</c:v>
                </c:pt>
                <c:pt idx="16">
                  <c:v>210.2</c:v>
                </c:pt>
                <c:pt idx="17">
                  <c:v>233.6</c:v>
                </c:pt>
                <c:pt idx="18">
                  <c:v>253.6</c:v>
                </c:pt>
                <c:pt idx="19">
                  <c:v>265.39999999999998</c:v>
                </c:pt>
                <c:pt idx="20">
                  <c:v>280.39999999999998</c:v>
                </c:pt>
                <c:pt idx="21">
                  <c:v>295.39999999999998</c:v>
                </c:pt>
                <c:pt idx="22">
                  <c:v>325.39999999999998</c:v>
                </c:pt>
                <c:pt idx="23">
                  <c:v>346.4</c:v>
                </c:pt>
                <c:pt idx="24">
                  <c:v>346.4</c:v>
                </c:pt>
                <c:pt idx="25">
                  <c:v>346.4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DA7-B94D-A05C-F296EB1F3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93856"/>
        <c:axId val="211596416"/>
      </c:lineChart>
      <c:dateAx>
        <c:axId val="211593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50867993272060852"/>
              <c:y val="0.9139607901323979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11596416"/>
        <c:crosses val="autoZero"/>
        <c:auto val="0"/>
        <c:lblOffset val="100"/>
        <c:baseTimeUnit val="days"/>
        <c:majorUnit val="1"/>
        <c:minorUnit val="1"/>
      </c:dateAx>
      <c:valAx>
        <c:axId val="2115964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(h)</a:t>
                </a:r>
                <a:endParaRPr lang="ko-KR" altLang="en-US"/>
              </a:p>
            </c:rich>
          </c:tx>
          <c:overlay val="0"/>
        </c:title>
        <c:numFmt formatCode="#,##0_);[Red]\(#,##0\)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1159385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3376151482701734"/>
          <c:y val="7.7925303897051254E-2"/>
          <c:w val="0.22267472148286047"/>
          <c:h val="0.275590551181102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Defects</a:t>
            </a:r>
            <a:r>
              <a:rPr lang="en-US" altLang="ko-KR" baseline="0"/>
              <a:t> on each Stage</a:t>
            </a:r>
            <a:endParaRPr lang="ko-KR" altLang="en-US"/>
          </a:p>
        </c:rich>
      </c:tx>
      <c:layout>
        <c:manualLayout>
          <c:xMode val="edge"/>
          <c:yMode val="edge"/>
          <c:x val="0.3317152230971129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Sheet2!$M$7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1BA-5643-A71C-4557D296A024}"/>
                </c:ext>
              </c:extLst>
            </c:dLbl>
            <c:dLbl>
              <c:idx val="1"/>
              <c:layout>
                <c:manualLayout>
                  <c:x val="1.388888888888883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BA-5643-A71C-4557D296A024}"/>
                </c:ext>
              </c:extLst>
            </c:dLbl>
            <c:dLbl>
              <c:idx val="2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BA-5643-A71C-4557D296A024}"/>
                </c:ext>
              </c:extLst>
            </c:dLbl>
            <c:dLbl>
              <c:idx val="3"/>
              <c:layout>
                <c:manualLayout>
                  <c:x val="2.777777777777777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Sheet2!$M$8:$M$12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13</c:v>
                </c:pt>
                <c:pt idx="3">
                  <c:v>8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BA-5643-A71C-4557D296A024}"/>
            </c:ext>
          </c:extLst>
        </c:ser>
        <c:ser>
          <c:idx val="1"/>
          <c:order val="1"/>
          <c:tx>
            <c:strRef>
              <c:f>Sheet2!$N$7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66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BA-5643-A71C-4557D296A024}"/>
                </c:ext>
              </c:extLst>
            </c:dLbl>
            <c:dLbl>
              <c:idx val="1"/>
              <c:layout>
                <c:manualLayout>
                  <c:x val="1.9444444444444445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BA-5643-A71C-4557D296A024}"/>
                </c:ext>
              </c:extLst>
            </c:dLbl>
            <c:dLbl>
              <c:idx val="2"/>
              <c:layout>
                <c:manualLayout>
                  <c:x val="8.3333333333333332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BA-5643-A71C-4557D296A024}"/>
                </c:ext>
              </c:extLst>
            </c:dLbl>
            <c:dLbl>
              <c:idx val="3"/>
              <c:layout>
                <c:manualLayout>
                  <c:x val="8.3333333333332829E-3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BA-5643-A71C-4557D296A024}"/>
                </c:ext>
              </c:extLst>
            </c:dLbl>
            <c:dLbl>
              <c:idx val="4"/>
              <c:layout>
                <c:manualLayout>
                  <c:x val="0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Sheet2!$N$8:$N$12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11</c:v>
                </c:pt>
                <c:pt idx="3">
                  <c:v>9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1BA-5643-A71C-4557D296A024}"/>
            </c:ext>
          </c:extLst>
        </c:ser>
        <c:ser>
          <c:idx val="2"/>
          <c:order val="2"/>
          <c:tx>
            <c:strRef>
              <c:f>Sheet2!$O$7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11111111111116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1BA-5643-A71C-4557D296A024}"/>
                </c:ext>
              </c:extLst>
            </c:dLbl>
            <c:dLbl>
              <c:idx val="1"/>
              <c:layout>
                <c:manualLayout>
                  <c:x val="0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1BA-5643-A71C-4557D296A024}"/>
                </c:ext>
              </c:extLst>
            </c:dLbl>
            <c:dLbl>
              <c:idx val="2"/>
              <c:layout>
                <c:manualLayout>
                  <c:x val="1.6666666666666666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1BA-5643-A71C-4557D296A024}"/>
                </c:ext>
              </c:extLst>
            </c:dLbl>
            <c:dLbl>
              <c:idx val="3"/>
              <c:layout>
                <c:manualLayout>
                  <c:x val="2.499999999999994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1BA-5643-A71C-4557D296A024}"/>
                </c:ext>
              </c:extLst>
            </c:dLbl>
            <c:dLbl>
              <c:idx val="4"/>
              <c:layout>
                <c:manualLayout>
                  <c:x val="2.7777777777777779E-3"/>
                  <c:y val="-5.55555555555555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BA-5643-A71C-4557D296A0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Sheet2!$L$8:$L$12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Sheet2!$O$8:$O$12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12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1BA-5643-A71C-4557D296A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064512"/>
        <c:axId val="213069824"/>
      </c:barChart>
      <c:catAx>
        <c:axId val="212064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069824"/>
        <c:crosses val="autoZero"/>
        <c:auto val="1"/>
        <c:lblAlgn val="ctr"/>
        <c:lblOffset val="100"/>
        <c:noMultiLvlLbl val="0"/>
      </c:catAx>
      <c:valAx>
        <c:axId val="213069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06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Defects</a:t>
            </a:r>
            <a:r>
              <a:rPr lang="en-US" altLang="ko-KR" baseline="0" dirty="0"/>
              <a:t> and Efforts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Sheet2!$N$17</c:f>
              <c:strCache>
                <c:ptCount val="1"/>
                <c:pt idx="0">
                  <c:v>defect</c:v>
                </c:pt>
              </c:strCache>
            </c:strRef>
          </c:tx>
          <c:spPr>
            <a:solidFill>
              <a:srgbClr val="A5002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Sheet2!$N$18:$N$22</c:f>
              <c:numCache>
                <c:formatCode>General</c:formatCode>
                <c:ptCount val="5"/>
                <c:pt idx="0">
                  <c:v>132</c:v>
                </c:pt>
                <c:pt idx="1">
                  <c:v>221</c:v>
                </c:pt>
                <c:pt idx="2">
                  <c:v>36</c:v>
                </c:pt>
                <c:pt idx="3">
                  <c:v>23</c:v>
                </c:pt>
                <c:pt idx="4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6-0C4C-9E42-9AEA72E9EE70}"/>
            </c:ext>
          </c:extLst>
        </c:ser>
        <c:ser>
          <c:idx val="1"/>
          <c:order val="1"/>
          <c:tx>
            <c:strRef>
              <c:f>Sheet2!$O$17</c:f>
              <c:strCache>
                <c:ptCount val="1"/>
                <c:pt idx="0">
                  <c:v>effort(hours)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Sheet2!$M$18:$M$22</c:f>
              <c:strCache>
                <c:ptCount val="5"/>
                <c:pt idx="0">
                  <c:v>Sonar</c:v>
                </c:pt>
                <c:pt idx="1">
                  <c:v>PMD</c:v>
                </c:pt>
                <c:pt idx="2">
                  <c:v>UNIT TEST</c:v>
                </c:pt>
                <c:pt idx="3">
                  <c:v>INTERGATION TEST</c:v>
                </c:pt>
                <c:pt idx="4">
                  <c:v>SYSTEM TEST</c:v>
                </c:pt>
              </c:strCache>
            </c:strRef>
          </c:cat>
          <c:val>
            <c:numRef>
              <c:f>Sheet2!$O$18:$O$22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60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C6-0C4C-9E42-9AEA72E9E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3820544"/>
        <c:axId val="213822080"/>
      </c:barChart>
      <c:catAx>
        <c:axId val="21382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822080"/>
        <c:crosses val="autoZero"/>
        <c:auto val="1"/>
        <c:lblAlgn val="ctr"/>
        <c:lblOffset val="100"/>
        <c:noMultiLvlLbl val="0"/>
      </c:catAx>
      <c:valAx>
        <c:axId val="213822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82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Defect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'카테고리별 구분'!$C$1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E2-BF49-A810-990A86F8BD46}"/>
            </c:ext>
          </c:extLst>
        </c:ser>
        <c:ser>
          <c:idx val="1"/>
          <c:order val="1"/>
          <c:tx>
            <c:strRef>
              <c:f>'카테고리별 구분'!$D$1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E2-BF49-A810-990A86F8BD46}"/>
            </c:ext>
          </c:extLst>
        </c:ser>
        <c:ser>
          <c:idx val="2"/>
          <c:order val="2"/>
          <c:tx>
            <c:strRef>
              <c:f>'카테고리별 구분'!$E$1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'카테고리별 구분'!$B$2:$B$11</c:f>
              <c:strCache>
                <c:ptCount val="10"/>
                <c:pt idx="0">
                  <c:v>logic error</c:v>
                </c:pt>
                <c:pt idx="1">
                  <c:v>null check</c:v>
                </c:pt>
                <c:pt idx="2">
                  <c:v>useless annotations</c:v>
                </c:pt>
                <c:pt idx="3">
                  <c:v>unused</c:v>
                </c:pt>
                <c:pt idx="4">
                  <c:v>bad practice</c:v>
                </c:pt>
                <c:pt idx="5">
                  <c:v>requirement</c:v>
                </c:pt>
                <c:pt idx="6">
                  <c:v>security</c:v>
                </c:pt>
                <c:pt idx="7">
                  <c:v>performance</c:v>
                </c:pt>
                <c:pt idx="8">
                  <c:v>brain-overload</c:v>
                </c:pt>
                <c:pt idx="9">
                  <c:v>common weakness</c:v>
                </c:pt>
              </c:strCache>
            </c:strRef>
          </c:cat>
          <c:val>
            <c:numRef>
              <c:f>'카테고리별 구분'!$E$2:$E$11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6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E2-BF49-A810-990A86F8B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0488448"/>
        <c:axId val="220489984"/>
      </c:barChart>
      <c:catAx>
        <c:axId val="220488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489984"/>
        <c:crosses val="autoZero"/>
        <c:auto val="1"/>
        <c:lblAlgn val="ctr"/>
        <c:lblOffset val="100"/>
        <c:noMultiLvlLbl val="0"/>
      </c:catAx>
      <c:valAx>
        <c:axId val="220489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048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325F5-C9E2-904D-9196-95C4D5092AAB}" type="datetimeFigureOut">
              <a:rPr kumimoji="1" lang="ko-KR" altLang="en-US" smtClean="0"/>
              <a:t>2018. 8. 1.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FE0F-B235-F44B-9384-2E1E3B262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70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01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27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477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9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56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9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1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18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4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  <a:p>
            <a:r>
              <a:rPr lang="ko-KR" altLang="en-US" dirty="0" err="1"/>
              <a:t>유닛테스트</a:t>
            </a:r>
            <a:r>
              <a:rPr lang="ko-KR" altLang="en-US" dirty="0"/>
              <a:t> 작성을 위해 </a:t>
            </a:r>
            <a:r>
              <a:rPr lang="ko-KR" altLang="en-US" dirty="0" err="1"/>
              <a:t>디테일한</a:t>
            </a:r>
            <a:r>
              <a:rPr lang="ko-KR" altLang="en-US" dirty="0"/>
              <a:t> </a:t>
            </a:r>
            <a:r>
              <a:rPr lang="ko-KR" altLang="en-US" dirty="0" err="1"/>
              <a:t>스펙을</a:t>
            </a:r>
            <a:r>
              <a:rPr lang="ko-KR" altLang="en-US" dirty="0"/>
              <a:t> 정리 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91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5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75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FE0F-B235-F44B-9384-2E1E3B262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58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6135-A4DB-5940-9618-602446510983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4770-A14D-6941-A904-58BC2931730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2F99-AA6B-6247-914B-5F6E585CCF74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2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C939-4D94-9049-B99C-915C87CD8943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A6C5-3672-5C41-A2A3-675E6E21B724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4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A0F-950E-D045-B518-F0C90A574A66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B833-30BB-BD4A-AAEB-AEB4820343F5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FACA-138F-0B49-86E8-6EFD6A6FD36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4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20DD-29E9-F643-8A57-5893DCB35680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6339-3440-B046-B02E-1540F78394BD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1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E2-E6DA-C246-B020-23F7EAFA2E4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FF9CF-F15B-A142-A635-C5F74D42CE0E}" type="datetime1">
              <a:rPr lang="ko-KR" altLang="en-US" smtClean="0"/>
              <a:t>2018. 8. 1.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D238-1282-4047-ADCD-348209F756B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tiff"/><Relationship Id="rId3" Type="http://schemas.openxmlformats.org/officeDocument/2006/relationships/hyperlink" Target="https://github.com/sunghochin/TartanAdventure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21.tiff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det-bts.atlassian.net/secure/RapidBoard.jspa?projectKey=SDET&amp;rapidView=1" TargetMode="External"/><Relationship Id="rId11" Type="http://schemas.openxmlformats.org/officeDocument/2006/relationships/image" Target="../media/image20.tiff"/><Relationship Id="rId5" Type="http://schemas.openxmlformats.org/officeDocument/2006/relationships/hyperlink" Target="https://sdet-bts.atlassian.net/wiki/spaces/SDET/overview" TargetMode="External"/><Relationship Id="rId10" Type="http://schemas.openxmlformats.org/officeDocument/2006/relationships/image" Target="../media/image19.tiff"/><Relationship Id="rId4" Type="http://schemas.openxmlformats.org/officeDocument/2006/relationships/hyperlink" Target="NULL" TargetMode="External"/><Relationship Id="rId9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326906-BADA-D546-B5EB-0B3FD0E3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2227"/>
            <a:ext cx="3744416" cy="2090789"/>
          </a:xfrm>
          <a:prstGeom prst="rect">
            <a:avLst/>
          </a:prstGeom>
        </p:spPr>
      </p:pic>
      <p:sp>
        <p:nvSpPr>
          <p:cNvPr id="7" name="AutoShape 2" descr="https://sdet-bts.atlassian.net/wiki/download/thumbnails/196610/IMG-7052.JPG?version=1&amp;modificationDate=1531539508835&amp;cacheVersion=1&amp;api=v2&amp;width=100">
            <a:extLst>
              <a:ext uri="{FF2B5EF4-FFF2-40B4-BE49-F238E27FC236}">
                <a16:creationId xmlns:a16="http://schemas.microsoft.com/office/drawing/2014/main" id="{3E3EB99E-BC9F-8649-BC00-DD719F02A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633888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3" descr="https://sdet-bts.atlassian.net/wiki/download/thumbnails/196610/IMG-7056.JPG?version=1&amp;modificationDate=1531539497859&amp;cacheVersion=1&amp;api=v2&amp;width=100">
            <a:extLst>
              <a:ext uri="{FF2B5EF4-FFF2-40B4-BE49-F238E27FC236}">
                <a16:creationId xmlns:a16="http://schemas.microsoft.com/office/drawing/2014/main" id="{3DDF5B4F-EB0C-8645-B31C-EB08F27A6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-36258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6B8AF-E701-F948-80F0-187808BB4ED5}"/>
              </a:ext>
            </a:extLst>
          </p:cNvPr>
          <p:cNvSpPr txBox="1"/>
          <p:nvPr/>
        </p:nvSpPr>
        <p:spPr>
          <a:xfrm>
            <a:off x="1547664" y="3872661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600" b="1" i="1" dirty="0"/>
              <a:t>- Final Presentation - </a:t>
            </a:r>
            <a:endParaRPr kumimoji="1"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08208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22B3A7-E8B0-CB4F-BD91-32C16939BC2D}"/>
              </a:ext>
            </a:extLst>
          </p:cNvPr>
          <p:cNvSpPr txBox="1"/>
          <p:nvPr/>
        </p:nvSpPr>
        <p:spPr>
          <a:xfrm>
            <a:off x="6444471" y="2987166"/>
            <a:ext cx="34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</a:t>
            </a:r>
            <a:r>
              <a:rPr kumimoji="1" lang="en-US" altLang="ko-KR" dirty="0">
                <a:solidFill>
                  <a:srgbClr val="FF0000"/>
                </a:solidFill>
              </a:rPr>
              <a:t>-severity </a:t>
            </a:r>
            <a:r>
              <a:rPr kumimoji="1" lang="ko-KR" altLang="en-US" dirty="0">
                <a:solidFill>
                  <a:srgbClr val="FF0000"/>
                </a:solidFill>
              </a:rPr>
              <a:t>데이터 합치기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단계별 </a:t>
            </a:r>
            <a:r>
              <a:rPr kumimoji="1" lang="en-US" altLang="ko-KR" dirty="0">
                <a:solidFill>
                  <a:srgbClr val="FF0000"/>
                </a:solidFill>
              </a:rPr>
              <a:t>effort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9E8B6-0814-8A48-9A51-13FA1D710554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22920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 / Tool with Severity</a:t>
            </a:r>
          </a:p>
          <a:p>
            <a:endParaRPr lang="ko-KR" altLang="en-US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971600" y="1124744"/>
          <a:ext cx="64660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/>
          <p:cNvSpPr/>
          <p:nvPr/>
        </p:nvSpPr>
        <p:spPr>
          <a:xfrm rot="20130486">
            <a:off x="5861307" y="1522663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56654" y="566124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Lesson learn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찾는 효율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8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Understanding system of Tartan Adventure.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checking correspondence between Spec. and Code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detecting Code defect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21 </a:t>
            </a: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Vague requirements made code review hard.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review is one of good way to understanding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Code Review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5611AC-D10C-294F-B9EF-870930A0DFF1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7272F-6365-114D-9B9E-4F20CB2C3149}"/>
              </a:ext>
            </a:extLst>
          </p:cNvPr>
          <p:cNvSpPr txBox="1"/>
          <p:nvPr/>
        </p:nvSpPr>
        <p:spPr>
          <a:xfrm>
            <a:off x="5658622" y="842607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숫자 현행화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Lesson &amp; learned.</a:t>
            </a:r>
            <a:r>
              <a:rPr kumimoji="1" lang="ko-KR" altLang="en-US" dirty="0">
                <a:solidFill>
                  <a:srgbClr val="FF0000"/>
                </a:solidFill>
              </a:rPr>
              <a:t>수정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403402" y="1700808"/>
            <a:ext cx="406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표 교체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/>
          </p:nvPr>
        </p:nvGraphicFramePr>
        <p:xfrm>
          <a:off x="3635896" y="24928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2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detect defects with less effort than dynamic testing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integrate static analysis tools to the CI environment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(6/21 ~ 26) 50h (2h * 5days * 5 members)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36.5h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Number of Defects : 88 (major : 6, minor: 82)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result is used as a basic data of refactoring.</a:t>
            </a:r>
          </a:p>
          <a:p>
            <a:pPr marL="742950" lvl="1" indent="-285750">
              <a:lnSpc>
                <a:spcPts val="24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helped to manage coding convention and complexity.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92836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– Static analysis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20D680-1796-3448-A91D-A96402D8429D}"/>
              </a:ext>
            </a:extLst>
          </p:cNvPr>
          <p:cNvSpPr txBox="1"/>
          <p:nvPr/>
        </p:nvSpPr>
        <p:spPr>
          <a:xfrm>
            <a:off x="6948264" y="23900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727441" y="2050791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34" y="3957612"/>
            <a:ext cx="3218542" cy="155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691680" y="4293096"/>
            <a:ext cx="198022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Defect category</a:t>
            </a:r>
          </a:p>
          <a:p>
            <a:r>
              <a:rPr kumimoji="1" lang="ko-KR" altLang="en-US" sz="1600" b="1" dirty="0">
                <a:solidFill>
                  <a:srgbClr val="0070C0"/>
                </a:solidFill>
              </a:rPr>
              <a:t>업데이트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4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597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Improving Code smells in SonarQube (by 1day debt)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Effort: (7/9 ~ 13) 50h (2h * 5days * all members)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31h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status : number of refactoring items (69) (ref. appendix.1)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SonarQube trend: (ref. appendix.2)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Refactoring is indispensable for Testability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Monitoring method for Field Status is needed to know changed status. 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For this, We discussed for changing private fields to public fields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- Finally, we added getter &amp; setter methods.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Method should return about that’s result of procedure.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7" y="187319"/>
            <a:ext cx="74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 - Refactoring &amp; Re-Work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D5CA3-8DBA-D944-9D7F-945E1495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21088"/>
            <a:ext cx="5164203" cy="792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443A83-A78C-7D48-8E84-A4EF5E7C1D56}"/>
              </a:ext>
            </a:extLst>
          </p:cNvPr>
          <p:cNvSpPr txBox="1"/>
          <p:nvPr/>
        </p:nvSpPr>
        <p:spPr>
          <a:xfrm>
            <a:off x="7119018" y="20548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4791093" y="3928700"/>
            <a:ext cx="343825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err="1">
                <a:solidFill>
                  <a:srgbClr val="0070C0"/>
                </a:solidFill>
              </a:rPr>
              <a:t>SonarQube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 code smell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958222" y="2060848"/>
            <a:ext cx="1980220" cy="372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1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21258"/>
            <a:ext cx="8496944" cy="573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Verify the operation for function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Satisfying code coverage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Unit Test – pass rate : 100%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90% statement / 80% branch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(7/16~20, 3 hours a day, all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Actual / estimated Effort :  64h/73h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appendix.4)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Number of Unit Test : 241  =&gt; Number of Defects :  6 (critical : 3 , major : 3)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Coverage : statement coverage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branch coverage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85%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Should simple code   be included in the Unit test? 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Our team's decision: don’t include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To effectively write the Unit test, we need a detailed specification.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Less defect is found as it progresses to code coverage rather than verifying function operation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유닛 테스트 과정에서 좀 더 있는 코드 리뷰가 가능해서 코드의 품질을 올려서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적었다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activity – Unit Test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FEEE6-76AC-D04E-890A-817C08F5A02D}"/>
              </a:ext>
            </a:extLst>
          </p:cNvPr>
          <p:cNvSpPr txBox="1"/>
          <p:nvPr/>
        </p:nvSpPr>
        <p:spPr>
          <a:xfrm>
            <a:off x="7092280" y="23348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양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972277" y="3356992"/>
            <a:ext cx="3204356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Unit test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개수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r>
              <a:rPr kumimoji="1" lang="en-US" altLang="ko-KR" sz="1600" b="1" dirty="0">
                <a:solidFill>
                  <a:srgbClr val="0070C0"/>
                </a:solidFill>
              </a:rPr>
              <a:t>Coverage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결과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1691680" y="2650430"/>
            <a:ext cx="19802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리소스 업데이트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9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79512" y="613537"/>
            <a:ext cx="8496944" cy="641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: Satisfying Mutation coverage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Goal Coverage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80% line coverage 80% mutation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Planned Effort : 5h (7/23, 1 member, 5 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Estimated Effort :  10h (7/23, 2 members, each 5hours)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Actual : 11h (7/23 , 2 members, 6hours + 5hours 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Outputs (ref. appendix.5)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affected Unit Test Case : GameTest.java - 46 ,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ItemTest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- 3, PlayerTest.java - 4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Mutation Test Result Report (PIT Summary)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Mutation coverage : 55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71.3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% for Game, Player, Item classes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  <a:endParaRPr lang="en-US" altLang="ko-KR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Improvement of Mutation coverage was not directly related to improvement of Unit Test defect detection.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selectively handle the remaining test case bugs provided by the PIT.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explicit unit test case implementation of the parts to be checked and the degree of stub processing affected the mutation coverage.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mutation test is to check the fidelity of the test case.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programs that contain a lot of logic to change the value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verification of safety-oriented programs (automotive, aviation-related programs, etc.).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Mutation Test (added) 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3D15EE-92DC-0C48-8648-2657CCC5B593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6" y="6504221"/>
            <a:ext cx="654745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did mutation test before implement new feature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Merge the new features into one repository and verify that they are working properly.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result : 100% pass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45h (7/18~20, 2hours a day, all members) -&gt; 19h 30m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15h 40m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11 (ref. appendix.5 )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 rate :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1 (SDET-46)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the tartan project, the modules are already integrated, should we do the integration test?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– Integration test</a:t>
            </a:r>
            <a:r>
              <a:rPr lang="ko-K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be edited)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A57EB-F596-0F40-98BA-26FFE0909D0D}"/>
              </a:ext>
            </a:extLst>
          </p:cNvPr>
          <p:cNvSpPr txBox="1"/>
          <p:nvPr/>
        </p:nvSpPr>
        <p:spPr>
          <a:xfrm>
            <a:off x="3169712" y="3284984"/>
            <a:ext cx="551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New feature </a:t>
            </a:r>
            <a:r>
              <a:rPr kumimoji="1" lang="ko-KR" altLang="en-US" dirty="0">
                <a:solidFill>
                  <a:srgbClr val="FF0000"/>
                </a:solidFill>
              </a:rPr>
              <a:t>내용 위주로 재구성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기존 내용은 </a:t>
            </a:r>
            <a:r>
              <a:rPr kumimoji="1" lang="en-US" altLang="ko-KR" dirty="0">
                <a:solidFill>
                  <a:srgbClr val="FF0000"/>
                </a:solidFill>
              </a:rPr>
              <a:t>effort. </a:t>
            </a:r>
            <a:r>
              <a:rPr kumimoji="1" lang="ko-KR" altLang="en-US" dirty="0">
                <a:solidFill>
                  <a:srgbClr val="FF0000"/>
                </a:solidFill>
              </a:rPr>
              <a:t>관련된 데이터 위주로 재사용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2E287-0F97-0C49-84B9-63FCDC0A1D94}"/>
              </a:ext>
            </a:extLst>
          </p:cNvPr>
          <p:cNvSpPr txBox="1"/>
          <p:nvPr/>
        </p:nvSpPr>
        <p:spPr>
          <a:xfrm>
            <a:off x="7127811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217570" y="1556792"/>
            <a:ext cx="382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New feature integration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및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defect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기준으로 수정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17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276370" cy="612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Goals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Verify requirements from the user's perspective.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Especially, Use-Cases will be mainly validated.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Completion criteria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pass rate :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Planned Effort : 40 hours (4Cycle / 5 hours per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dycle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 2 members)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Actual Effort :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 case : 492(appendix. 7)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Current pass rate : 100 %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list : 30 (appendix. 5)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Lessons Learned 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Ambiguous requirements and unexpected gaming behavior made code review hard.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activity - System test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36" y="5301208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3645024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323519" y="2204864"/>
            <a:ext cx="38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Output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정리 필요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3968" y="3807709"/>
            <a:ext cx="112665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: 29, Action/Item : 434, Game 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: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시나리오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en-US" altLang="ko-KR" dirty="0" err="1">
                <a:solidFill>
                  <a:srgbClr val="002060"/>
                </a:solidFill>
              </a:rPr>
              <a:t>palyer</a:t>
            </a:r>
            <a:r>
              <a:rPr lang="ko-KR" altLang="en-US">
                <a:solidFill>
                  <a:srgbClr val="002060"/>
                </a:solidFill>
              </a:rPr>
              <a:t>와 </a:t>
            </a:r>
            <a:r>
              <a:rPr lang="en-US" altLang="ko-KR" dirty="0">
                <a:solidFill>
                  <a:srgbClr val="002060"/>
                </a:solidFill>
              </a:rPr>
              <a:t>designer</a:t>
            </a:r>
            <a:r>
              <a:rPr lang="ko-KR" altLang="en-US">
                <a:solidFill>
                  <a:srgbClr val="002060"/>
                </a:solidFill>
              </a:rPr>
              <a:t>의 시나리오 흐름도를 기반으로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시나리오의 시작에서 종료까지 </a:t>
            </a:r>
            <a:r>
              <a:rPr lang="en-US" altLang="ko-KR" dirty="0">
                <a:solidFill>
                  <a:srgbClr val="002060"/>
                </a:solidFill>
              </a:rPr>
              <a:t>path</a:t>
            </a:r>
            <a:r>
              <a:rPr lang="ko-KR" altLang="en-US">
                <a:solidFill>
                  <a:srgbClr val="002060"/>
                </a:solidFill>
              </a:rPr>
              <a:t>를 타도록 </a:t>
            </a:r>
            <a:r>
              <a:rPr lang="en-US" altLang="ko-KR" dirty="0">
                <a:solidFill>
                  <a:srgbClr val="002060"/>
                </a:solidFill>
              </a:rPr>
              <a:t>TC</a:t>
            </a:r>
            <a:r>
              <a:rPr lang="ko-KR" altLang="en-US">
                <a:solidFill>
                  <a:srgbClr val="002060"/>
                </a:solidFill>
              </a:rPr>
              <a:t>를 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Action/Item : </a:t>
            </a:r>
            <a:r>
              <a:rPr lang="ko-KR" altLang="en-US">
                <a:solidFill>
                  <a:srgbClr val="002060"/>
                </a:solidFill>
              </a:rPr>
              <a:t>게임 진행시 필요한 세부 동작에 대한 </a:t>
            </a:r>
            <a:r>
              <a:rPr lang="en-US" altLang="ko-KR" dirty="0">
                <a:solidFill>
                  <a:srgbClr val="002060"/>
                </a:solidFill>
              </a:rPr>
              <a:t>test case.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모든 아이템</a:t>
            </a:r>
            <a:r>
              <a:rPr lang="en-US" altLang="ko-KR" dirty="0">
                <a:solidFill>
                  <a:srgbClr val="002060"/>
                </a:solidFill>
              </a:rPr>
              <a:t>(29</a:t>
            </a:r>
            <a:r>
              <a:rPr lang="ko-KR" altLang="en-US">
                <a:solidFill>
                  <a:srgbClr val="002060"/>
                </a:solidFill>
              </a:rPr>
              <a:t>개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r>
              <a:rPr lang="ko-KR" altLang="en-US">
                <a:solidFill>
                  <a:srgbClr val="002060"/>
                </a:solidFill>
              </a:rPr>
              <a:t>의 </a:t>
            </a:r>
            <a:r>
              <a:rPr lang="en-US" altLang="ko-KR" dirty="0">
                <a:solidFill>
                  <a:srgbClr val="002060"/>
                </a:solidFill>
              </a:rPr>
              <a:t>action(14)</a:t>
            </a:r>
            <a:r>
              <a:rPr lang="ko-KR" altLang="en-US">
                <a:solidFill>
                  <a:srgbClr val="002060"/>
                </a:solidFill>
              </a:rPr>
              <a:t>을 실행하고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>
                <a:solidFill>
                  <a:srgbClr val="002060"/>
                </a:solidFill>
              </a:rPr>
              <a:t>추가로 </a:t>
            </a:r>
            <a:r>
              <a:rPr lang="en-US" altLang="ko-KR" dirty="0">
                <a:solidFill>
                  <a:srgbClr val="002060"/>
                </a:solidFill>
              </a:rPr>
              <a:t>item</a:t>
            </a:r>
            <a:r>
              <a:rPr lang="ko-KR" altLang="en-US">
                <a:solidFill>
                  <a:srgbClr val="002060"/>
                </a:solidFill>
              </a:rPr>
              <a:t> 없는 </a:t>
            </a:r>
            <a:r>
              <a:rPr lang="en-US" altLang="ko-KR" dirty="0">
                <a:solidFill>
                  <a:srgbClr val="002060"/>
                </a:solidFill>
              </a:rPr>
              <a:t>action</a:t>
            </a:r>
            <a:r>
              <a:rPr lang="ko-KR" altLang="en-US">
                <a:solidFill>
                  <a:srgbClr val="002060"/>
                </a:solidFill>
              </a:rPr>
              <a:t>에 대해서도 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test</a:t>
            </a:r>
            <a:r>
              <a:rPr lang="ko-KR" altLang="en-US">
                <a:solidFill>
                  <a:srgbClr val="002060"/>
                </a:solidFill>
              </a:rPr>
              <a:t>하기 위한 </a:t>
            </a:r>
            <a:r>
              <a:rPr lang="en-US" altLang="ko-KR" dirty="0" err="1">
                <a:solidFill>
                  <a:srgbClr val="002060"/>
                </a:solidFill>
              </a:rPr>
              <a:t>tc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>
                <a:solidFill>
                  <a:srgbClr val="002060"/>
                </a:solidFill>
              </a:rPr>
              <a:t>생성</a:t>
            </a:r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Game </a:t>
            </a:r>
            <a:r>
              <a:rPr lang="en-US" altLang="ko-KR" dirty="0" err="1">
                <a:solidFill>
                  <a:srgbClr val="002060"/>
                </a:solidFill>
              </a:rPr>
              <a:t>Config</a:t>
            </a:r>
            <a:r>
              <a:rPr lang="en-US" altLang="ko-KR" dirty="0">
                <a:solidFill>
                  <a:srgbClr val="002060"/>
                </a:solidFill>
              </a:rPr>
              <a:t>. : designer</a:t>
            </a:r>
            <a:r>
              <a:rPr lang="ko-KR" altLang="en-US">
                <a:solidFill>
                  <a:srgbClr val="002060"/>
                </a:solidFill>
              </a:rPr>
              <a:t>의 시나리오과 관련 있음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>
                <a:solidFill>
                  <a:srgbClr val="002060"/>
                </a:solidFill>
              </a:rPr>
              <a:t>디자이너가 만든 게임의 </a:t>
            </a:r>
            <a:r>
              <a:rPr lang="en-US" altLang="ko-KR" dirty="0">
                <a:solidFill>
                  <a:srgbClr val="002060"/>
                </a:solidFill>
              </a:rPr>
              <a:t>valid </a:t>
            </a:r>
            <a:r>
              <a:rPr lang="ko-KR" altLang="en-US">
                <a:solidFill>
                  <a:srgbClr val="002060"/>
                </a:solidFill>
              </a:rPr>
              <a:t>를 </a:t>
            </a:r>
            <a:r>
              <a:rPr lang="en-US" altLang="ko-KR" dirty="0">
                <a:solidFill>
                  <a:srgbClr val="002060"/>
                </a:solidFill>
              </a:rPr>
              <a:t>check </a:t>
            </a:r>
            <a:r>
              <a:rPr lang="ko-KR" altLang="en-US">
                <a:solidFill>
                  <a:srgbClr val="002060"/>
                </a:solidFill>
              </a:rPr>
              <a:t>하는것에 대한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>
                <a:solidFill>
                  <a:srgbClr val="002060"/>
                </a:solidFill>
              </a:rPr>
              <a:t>세부 </a:t>
            </a:r>
            <a:r>
              <a:rPr lang="en-US" altLang="ko-KR" dirty="0" err="1">
                <a:solidFill>
                  <a:srgbClr val="002060"/>
                </a:solidFill>
              </a:rPr>
              <a:t>TestCase</a:t>
            </a:r>
            <a:r>
              <a:rPr lang="ko-KR" altLang="en-US">
                <a:solidFill>
                  <a:srgbClr val="002060"/>
                </a:solidFill>
              </a:rPr>
              <a:t>를 분리한것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3038520" y="3645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15E54-7504-E645-B3B4-8B0E573F1183}"/>
              </a:ext>
            </a:extLst>
          </p:cNvPr>
          <p:cNvSpPr txBox="1"/>
          <p:nvPr/>
        </p:nvSpPr>
        <p:spPr>
          <a:xfrm>
            <a:off x="2737478" y="5650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진행중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4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17AB5DA-097A-8C42-B1C1-20A1ACBB3BB6}"/>
              </a:ext>
            </a:extLst>
          </p:cNvPr>
          <p:cNvSpPr/>
          <p:nvPr/>
        </p:nvSpPr>
        <p:spPr>
          <a:xfrm>
            <a:off x="194801" y="926569"/>
            <a:ext cx="1584178" cy="29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BE5C2EB-EF7D-9241-83A7-8CBD31679909}"/>
              </a:ext>
            </a:extLst>
          </p:cNvPr>
          <p:cNvSpPr/>
          <p:nvPr/>
        </p:nvSpPr>
        <p:spPr>
          <a:xfrm>
            <a:off x="5594969" y="836712"/>
            <a:ext cx="3549031" cy="568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0458DF4-7494-F642-8B87-CAACFA12BA28}"/>
              </a:ext>
            </a:extLst>
          </p:cNvPr>
          <p:cNvSpPr/>
          <p:nvPr/>
        </p:nvSpPr>
        <p:spPr>
          <a:xfrm>
            <a:off x="3970040" y="3944264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20DF353-D91A-2045-9FEA-48EE00D1ABED}"/>
              </a:ext>
            </a:extLst>
          </p:cNvPr>
          <p:cNvSpPr/>
          <p:nvPr/>
        </p:nvSpPr>
        <p:spPr>
          <a:xfrm>
            <a:off x="3910980" y="3884979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B0B9B7C-86E4-E642-831E-2C1A8B5690F4}"/>
              </a:ext>
            </a:extLst>
          </p:cNvPr>
          <p:cNvSpPr/>
          <p:nvPr/>
        </p:nvSpPr>
        <p:spPr>
          <a:xfrm>
            <a:off x="3851920" y="3817068"/>
            <a:ext cx="4879215" cy="2503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10BD8C-5867-F148-A206-736131F7E275}"/>
              </a:ext>
            </a:extLst>
          </p:cNvPr>
          <p:cNvSpPr/>
          <p:nvPr/>
        </p:nvSpPr>
        <p:spPr>
          <a:xfrm>
            <a:off x="6735327" y="1597076"/>
            <a:ext cx="1745179" cy="89993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Feature Architecture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EBFE9-3DA9-8641-AC15-B04ED0191476}"/>
              </a:ext>
            </a:extLst>
          </p:cNvPr>
          <p:cNvSpPr/>
          <p:nvPr/>
        </p:nvSpPr>
        <p:spPr>
          <a:xfrm>
            <a:off x="3893205" y="2562615"/>
            <a:ext cx="4587301" cy="104457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F483CC-F852-764D-ADC5-506923B94ADA}"/>
              </a:ext>
            </a:extLst>
          </p:cNvPr>
          <p:cNvSpPr/>
          <p:nvPr/>
        </p:nvSpPr>
        <p:spPr>
          <a:xfrm>
            <a:off x="4147013" y="5342029"/>
            <a:ext cx="3089283" cy="89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1C44A6-5B57-0646-8BB4-3C5E155C185C}"/>
              </a:ext>
            </a:extLst>
          </p:cNvPr>
          <p:cNvSpPr/>
          <p:nvPr/>
        </p:nvSpPr>
        <p:spPr>
          <a:xfrm>
            <a:off x="4290906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E57CC9-4498-8D4F-AF7F-9E96AB285758}"/>
              </a:ext>
            </a:extLst>
          </p:cNvPr>
          <p:cNvSpPr/>
          <p:nvPr/>
        </p:nvSpPr>
        <p:spPr>
          <a:xfrm>
            <a:off x="5877090" y="54840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52E183-89A2-414D-B3E0-624C39DC59A0}"/>
              </a:ext>
            </a:extLst>
          </p:cNvPr>
          <p:cNvSpPr/>
          <p:nvPr/>
        </p:nvSpPr>
        <p:spPr>
          <a:xfrm>
            <a:off x="5867191" y="465602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491F5B-556E-0541-A4E8-3853B159F40E}"/>
              </a:ext>
            </a:extLst>
          </p:cNvPr>
          <p:cNvSpPr/>
          <p:nvPr/>
        </p:nvSpPr>
        <p:spPr>
          <a:xfrm>
            <a:off x="5867191" y="3863936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62">
            <a:extLst>
              <a:ext uri="{FF2B5EF4-FFF2-40B4-BE49-F238E27FC236}">
                <a16:creationId xmlns:a16="http://schemas.microsoft.com/office/drawing/2014/main" id="{DE2D9DF7-66AC-984A-9D74-C5D3759643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rot="16200000" flipV="1">
            <a:off x="6238995" y="5269457"/>
            <a:ext cx="419374" cy="9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F1109E-93B9-DF45-989D-7C1BD270E90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5445902" y="4486265"/>
            <a:ext cx="419374" cy="15762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12B4D3-F58C-184D-86EE-6CD89CF39F98}"/>
              </a:ext>
            </a:extLst>
          </p:cNvPr>
          <p:cNvSpPr/>
          <p:nvPr/>
        </p:nvSpPr>
        <p:spPr>
          <a:xfrm>
            <a:off x="5517816" y="2647694"/>
            <a:ext cx="1153081" cy="408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out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112">
            <a:extLst>
              <a:ext uri="{FF2B5EF4-FFF2-40B4-BE49-F238E27FC236}">
                <a16:creationId xmlns:a16="http://schemas.microsoft.com/office/drawing/2014/main" id="{345ECFBB-CECD-BA4D-B1F3-E3C6CAF78A79}"/>
              </a:ext>
            </a:extLst>
          </p:cNvPr>
          <p:cNvCxnSpPr>
            <a:cxnSpLocks/>
            <a:stCxn id="77" idx="2"/>
            <a:endCxn id="40" idx="0"/>
          </p:cNvCxnSpPr>
          <p:nvPr/>
        </p:nvCxnSpPr>
        <p:spPr>
          <a:xfrm rot="16200000" flipH="1">
            <a:off x="5064663" y="1618000"/>
            <a:ext cx="511950" cy="154743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9754511-633B-7041-98AF-E33A3A0FC98D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6443732" y="4272632"/>
            <a:ext cx="0" cy="3833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D772A53-5BEC-064F-8E97-C1CB2C530253}"/>
              </a:ext>
            </a:extLst>
          </p:cNvPr>
          <p:cNvSpPr/>
          <p:nvPr/>
        </p:nvSpPr>
        <p:spPr>
          <a:xfrm>
            <a:off x="7163328" y="3863936"/>
            <a:ext cx="1525227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Client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D7CE5B7-20BC-2C46-A664-A4EDECFF3D85}"/>
              </a:ext>
            </a:extLst>
          </p:cNvPr>
          <p:cNvSpPr/>
          <p:nvPr/>
        </p:nvSpPr>
        <p:spPr>
          <a:xfrm>
            <a:off x="6848915" y="1705325"/>
            <a:ext cx="1562757" cy="7127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Terminal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80">
            <a:extLst>
              <a:ext uri="{FF2B5EF4-FFF2-40B4-BE49-F238E27FC236}">
                <a16:creationId xmlns:a16="http://schemas.microsoft.com/office/drawing/2014/main" id="{0BD279C1-36E2-5848-B736-F35911454F68}"/>
              </a:ext>
            </a:extLst>
          </p:cNvPr>
          <p:cNvCxnSpPr>
            <a:cxnSpLocks/>
            <a:stCxn id="34" idx="3"/>
            <a:endCxn id="55" idx="2"/>
          </p:cNvCxnSpPr>
          <p:nvPr/>
        </p:nvCxnSpPr>
        <p:spPr>
          <a:xfrm flipV="1">
            <a:off x="7020272" y="4272632"/>
            <a:ext cx="905670" cy="587740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BE17A4-47D7-184A-984F-A51B4E79F3CA}"/>
              </a:ext>
            </a:extLst>
          </p:cNvPr>
          <p:cNvSpPr/>
          <p:nvPr/>
        </p:nvSpPr>
        <p:spPr>
          <a:xfrm>
            <a:off x="6743233" y="2647694"/>
            <a:ext cx="1645191" cy="86102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Tartan Server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E31EAC-048C-6549-8BEF-8A2B820EF6A3}"/>
              </a:ext>
            </a:extLst>
          </p:cNvPr>
          <p:cNvSpPr/>
          <p:nvPr/>
        </p:nvSpPr>
        <p:spPr>
          <a:xfrm>
            <a:off x="7040251" y="2076078"/>
            <a:ext cx="1342611" cy="244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6C6458-E265-0342-AA1D-B196566A0BEA}"/>
              </a:ext>
            </a:extLst>
          </p:cNvPr>
          <p:cNvSpPr/>
          <p:nvPr/>
        </p:nvSpPr>
        <p:spPr>
          <a:xfrm>
            <a:off x="6845670" y="2994804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77A110-344F-9141-9091-CE8DFBBA806E}"/>
              </a:ext>
            </a:extLst>
          </p:cNvPr>
          <p:cNvSpPr/>
          <p:nvPr/>
        </p:nvSpPr>
        <p:spPr>
          <a:xfrm>
            <a:off x="4001934" y="3157515"/>
            <a:ext cx="1435830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EA01640-1105-9E4F-83B1-8367EA78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8" y="1568560"/>
            <a:ext cx="567184" cy="567184"/>
          </a:xfrm>
          <a:prstGeom prst="rect">
            <a:avLst/>
          </a:prstGeom>
        </p:spPr>
      </p:pic>
      <p:sp>
        <p:nvSpPr>
          <p:cNvPr id="82" name="자기 디스크 81">
            <a:extLst>
              <a:ext uri="{FF2B5EF4-FFF2-40B4-BE49-F238E27FC236}">
                <a16:creationId xmlns:a16="http://schemas.microsoft.com/office/drawing/2014/main" id="{FF848F2D-43F9-C44D-8FD2-49C8C003A587}"/>
              </a:ext>
            </a:extLst>
          </p:cNvPr>
          <p:cNvSpPr/>
          <p:nvPr/>
        </p:nvSpPr>
        <p:spPr>
          <a:xfrm>
            <a:off x="3131840" y="2999840"/>
            <a:ext cx="597907" cy="607348"/>
          </a:xfrm>
          <a:prstGeom prst="flowChartMagneticDisk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DB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EF78A6A-05D7-5E41-B667-6A4A6A5F819D}"/>
              </a:ext>
            </a:extLst>
          </p:cNvPr>
          <p:cNvSpPr/>
          <p:nvPr/>
        </p:nvSpPr>
        <p:spPr>
          <a:xfrm>
            <a:off x="6912920" y="3035983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A38827F-C5C0-8F4F-B09E-1D79AD4D4191}"/>
              </a:ext>
            </a:extLst>
          </p:cNvPr>
          <p:cNvSpPr/>
          <p:nvPr/>
        </p:nvSpPr>
        <p:spPr>
          <a:xfrm>
            <a:off x="6980170" y="3076967"/>
            <a:ext cx="1342611" cy="2223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80">
            <a:extLst>
              <a:ext uri="{FF2B5EF4-FFF2-40B4-BE49-F238E27FC236}">
                <a16:creationId xmlns:a16="http://schemas.microsoft.com/office/drawing/2014/main" id="{05A74BDC-018F-B24D-ADE1-4AAD8B84193E}"/>
              </a:ext>
            </a:extLst>
          </p:cNvPr>
          <p:cNvCxnSpPr>
            <a:cxnSpLocks/>
            <a:stCxn id="55" idx="0"/>
            <a:endCxn id="88" idx="2"/>
          </p:cNvCxnSpPr>
          <p:nvPr/>
        </p:nvCxnSpPr>
        <p:spPr>
          <a:xfrm rot="16200000" flipV="1">
            <a:off x="7506415" y="3444409"/>
            <a:ext cx="564588" cy="274466"/>
          </a:xfrm>
          <a:prstGeom prst="bentConnector3">
            <a:avLst>
              <a:gd name="adj1" fmla="val 32647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3A727FB-EA81-A747-955A-763AF6ECE3E0}"/>
              </a:ext>
            </a:extLst>
          </p:cNvPr>
          <p:cNvSpPr/>
          <p:nvPr/>
        </p:nvSpPr>
        <p:spPr>
          <a:xfrm>
            <a:off x="4170858" y="4676905"/>
            <a:ext cx="1153081" cy="408696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Save&amp;Load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532EB94-F9E4-B248-93BE-8B28FC0A71A3}"/>
              </a:ext>
            </a:extLst>
          </p:cNvPr>
          <p:cNvSpPr/>
          <p:nvPr/>
        </p:nvSpPr>
        <p:spPr>
          <a:xfrm>
            <a:off x="3990917" y="2659336"/>
            <a:ext cx="1436903" cy="408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물결 97">
            <a:extLst>
              <a:ext uri="{FF2B5EF4-FFF2-40B4-BE49-F238E27FC236}">
                <a16:creationId xmlns:a16="http://schemas.microsoft.com/office/drawing/2014/main" id="{02007D26-B0A7-4842-BD99-C3B37D516F6E}"/>
              </a:ext>
            </a:extLst>
          </p:cNvPr>
          <p:cNvSpPr/>
          <p:nvPr/>
        </p:nvSpPr>
        <p:spPr>
          <a:xfrm>
            <a:off x="3190300" y="1619186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id="{4EFAD43C-BC5B-6B4D-A9B6-124F685F6C78}"/>
              </a:ext>
            </a:extLst>
          </p:cNvPr>
          <p:cNvSpPr/>
          <p:nvPr/>
        </p:nvSpPr>
        <p:spPr>
          <a:xfrm>
            <a:off x="3237123" y="1673008"/>
            <a:ext cx="631914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물결 108">
            <a:extLst>
              <a:ext uri="{FF2B5EF4-FFF2-40B4-BE49-F238E27FC236}">
                <a16:creationId xmlns:a16="http://schemas.microsoft.com/office/drawing/2014/main" id="{A5770A1D-4E20-744B-8D3C-26679C09C99D}"/>
              </a:ext>
            </a:extLst>
          </p:cNvPr>
          <p:cNvSpPr/>
          <p:nvPr/>
        </p:nvSpPr>
        <p:spPr>
          <a:xfrm>
            <a:off x="3292469" y="1730714"/>
            <a:ext cx="631915" cy="752081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A3E0FBA-562B-F941-9E6B-71397D2F4E3B}"/>
              </a:ext>
            </a:extLst>
          </p:cNvPr>
          <p:cNvSpPr/>
          <p:nvPr/>
        </p:nvSpPr>
        <p:spPr>
          <a:xfrm>
            <a:off x="7252542" y="5932034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Thread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물결 113">
            <a:extLst>
              <a:ext uri="{FF2B5EF4-FFF2-40B4-BE49-F238E27FC236}">
                <a16:creationId xmlns:a16="http://schemas.microsoft.com/office/drawing/2014/main" id="{150C22B7-E41D-F341-AC23-0112556BCF1B}"/>
              </a:ext>
            </a:extLst>
          </p:cNvPr>
          <p:cNvSpPr/>
          <p:nvPr/>
        </p:nvSpPr>
        <p:spPr>
          <a:xfrm>
            <a:off x="3164847" y="4656024"/>
            <a:ext cx="596617" cy="480692"/>
          </a:xfrm>
          <a:prstGeom prst="wave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kumimoji="1"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kumimoji="1" lang="ko-KR" alt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0F3555F-C16D-1C46-A8C2-425BEA57D916}"/>
              </a:ext>
            </a:extLst>
          </p:cNvPr>
          <p:cNvSpPr/>
          <p:nvPr/>
        </p:nvSpPr>
        <p:spPr>
          <a:xfrm>
            <a:off x="4603774" y="1659186"/>
            <a:ext cx="667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Offline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E44588BF-5DBD-644B-946E-88D9B7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1521826"/>
            <a:ext cx="567184" cy="567184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9C3EBD-F622-1440-A489-C56A660B80F7}"/>
              </a:ext>
            </a:extLst>
          </p:cNvPr>
          <p:cNvSpPr/>
          <p:nvPr/>
        </p:nvSpPr>
        <p:spPr>
          <a:xfrm>
            <a:off x="5777126" y="1603411"/>
            <a:ext cx="638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</a:p>
          <a:p>
            <a:pPr algn="ctr"/>
            <a:r>
              <a:rPr kumimoji="1"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구름 127">
            <a:extLst>
              <a:ext uri="{FF2B5EF4-FFF2-40B4-BE49-F238E27FC236}">
                <a16:creationId xmlns:a16="http://schemas.microsoft.com/office/drawing/2014/main" id="{BFD3849C-08A6-744B-8A59-61F2A7830A1A}"/>
              </a:ext>
            </a:extLst>
          </p:cNvPr>
          <p:cNvSpPr/>
          <p:nvPr/>
        </p:nvSpPr>
        <p:spPr>
          <a:xfrm>
            <a:off x="8532620" y="2462996"/>
            <a:ext cx="647892" cy="497431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80">
            <a:extLst>
              <a:ext uri="{FF2B5EF4-FFF2-40B4-BE49-F238E27FC236}">
                <a16:creationId xmlns:a16="http://schemas.microsoft.com/office/drawing/2014/main" id="{113C2A16-FD28-614D-8D78-DCF48FD75E20}"/>
              </a:ext>
            </a:extLst>
          </p:cNvPr>
          <p:cNvCxnSpPr>
            <a:cxnSpLocks/>
            <a:stCxn id="88" idx="3"/>
            <a:endCxn id="128" idx="1"/>
          </p:cNvCxnSpPr>
          <p:nvPr/>
        </p:nvCxnSpPr>
        <p:spPr>
          <a:xfrm flipV="1">
            <a:off x="8322781" y="2959897"/>
            <a:ext cx="533785" cy="228261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80">
            <a:extLst>
              <a:ext uri="{FF2B5EF4-FFF2-40B4-BE49-F238E27FC236}">
                <a16:creationId xmlns:a16="http://schemas.microsoft.com/office/drawing/2014/main" id="{9E1C5930-8B62-4E45-8C8F-3B9AF69FA73B}"/>
              </a:ext>
            </a:extLst>
          </p:cNvPr>
          <p:cNvCxnSpPr>
            <a:cxnSpLocks/>
            <a:stCxn id="66" idx="3"/>
            <a:endCxn id="128" idx="3"/>
          </p:cNvCxnSpPr>
          <p:nvPr/>
        </p:nvCxnSpPr>
        <p:spPr>
          <a:xfrm>
            <a:off x="8382862" y="2198505"/>
            <a:ext cx="473704" cy="292932"/>
          </a:xfrm>
          <a:prstGeom prst="bentConnector2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69F64E-62FE-3041-A56E-EC43CF5BA6C1}"/>
              </a:ext>
            </a:extLst>
          </p:cNvPr>
          <p:cNvSpPr/>
          <p:nvPr/>
        </p:nvSpPr>
        <p:spPr>
          <a:xfrm>
            <a:off x="178874" y="2494783"/>
            <a:ext cx="2077730" cy="39614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B5BAA97-B280-9C42-A4BD-28D2E27C5374}"/>
              </a:ext>
            </a:extLst>
          </p:cNvPr>
          <p:cNvSpPr/>
          <p:nvPr/>
        </p:nvSpPr>
        <p:spPr>
          <a:xfrm>
            <a:off x="192097" y="5324138"/>
            <a:ext cx="2013063" cy="94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Configuration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0371A2E-9CFC-4B46-9773-35802FA972D0}"/>
              </a:ext>
            </a:extLst>
          </p:cNvPr>
          <p:cNvSpPr/>
          <p:nvPr/>
        </p:nvSpPr>
        <p:spPr>
          <a:xfrm>
            <a:off x="323528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911AA7B-CAB1-1F49-A545-CC5591EECCAD}"/>
              </a:ext>
            </a:extLst>
          </p:cNvPr>
          <p:cNvSpPr/>
          <p:nvPr/>
        </p:nvSpPr>
        <p:spPr>
          <a:xfrm>
            <a:off x="1331640" y="5482185"/>
            <a:ext cx="686365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20D1572C-F406-A64A-9554-D0A9E3C2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1" y="1424544"/>
            <a:ext cx="567184" cy="567184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A2A6DA-E78E-3A4F-9650-CC20B5AE76B1}"/>
              </a:ext>
            </a:extLst>
          </p:cNvPr>
          <p:cNvSpPr/>
          <p:nvPr/>
        </p:nvSpPr>
        <p:spPr>
          <a:xfrm>
            <a:off x="1244570" y="4295984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0B2521B-EFB7-5142-B8C8-1571EE2EB5E9}"/>
              </a:ext>
            </a:extLst>
          </p:cNvPr>
          <p:cNvSpPr/>
          <p:nvPr/>
        </p:nvSpPr>
        <p:spPr>
          <a:xfrm>
            <a:off x="803677" y="15263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2CAAC1E-9126-1842-A911-587CFB929897}"/>
              </a:ext>
            </a:extLst>
          </p:cNvPr>
          <p:cNvSpPr/>
          <p:nvPr/>
        </p:nvSpPr>
        <p:spPr>
          <a:xfrm>
            <a:off x="1244570" y="3719920"/>
            <a:ext cx="879158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화살표 연결선 62">
            <a:extLst>
              <a:ext uri="{FF2B5EF4-FFF2-40B4-BE49-F238E27FC236}">
                <a16:creationId xmlns:a16="http://schemas.microsoft.com/office/drawing/2014/main" id="{52F85838-8A77-5446-9AFF-64D94E81937D}"/>
              </a:ext>
            </a:extLst>
          </p:cNvPr>
          <p:cNvCxnSpPr>
            <a:cxnSpLocks/>
            <a:stCxn id="148" idx="0"/>
            <a:endCxn id="157" idx="2"/>
          </p:cNvCxnSpPr>
          <p:nvPr/>
        </p:nvCxnSpPr>
        <p:spPr>
          <a:xfrm rot="16200000" flipV="1">
            <a:off x="153744" y="3961106"/>
            <a:ext cx="2065247" cy="976912"/>
          </a:xfrm>
          <a:prstGeom prst="bentConnector3">
            <a:avLst>
              <a:gd name="adj1" fmla="val 25754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94AF280C-AD84-6E4C-B3ED-C3C4E6604788}"/>
              </a:ext>
            </a:extLst>
          </p:cNvPr>
          <p:cNvCxnSpPr>
            <a:cxnSpLocks/>
            <a:stCxn id="147" idx="0"/>
            <a:endCxn id="157" idx="2"/>
          </p:cNvCxnSpPr>
          <p:nvPr/>
        </p:nvCxnSpPr>
        <p:spPr>
          <a:xfrm flipV="1">
            <a:off x="666711" y="3416938"/>
            <a:ext cx="31200" cy="206524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80">
            <a:extLst>
              <a:ext uri="{FF2B5EF4-FFF2-40B4-BE49-F238E27FC236}">
                <a16:creationId xmlns:a16="http://schemas.microsoft.com/office/drawing/2014/main" id="{34691933-D33C-1F40-9A34-40D43DB49F47}"/>
              </a:ext>
            </a:extLst>
          </p:cNvPr>
          <p:cNvCxnSpPr>
            <a:cxnSpLocks/>
            <a:stCxn id="150" idx="1"/>
            <a:endCxn id="157" idx="2"/>
          </p:cNvCxnSpPr>
          <p:nvPr/>
        </p:nvCxnSpPr>
        <p:spPr>
          <a:xfrm rot="10800000">
            <a:off x="697912" y="3416939"/>
            <a:ext cx="546659" cy="106514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501D2F3-767B-7D4F-8B9E-157704C0FDD5}"/>
              </a:ext>
            </a:extLst>
          </p:cNvPr>
          <p:cNvSpPr/>
          <p:nvPr/>
        </p:nvSpPr>
        <p:spPr>
          <a:xfrm>
            <a:off x="1259632" y="3043180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System.in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455B5E9-9F26-EA47-ADA4-5EF12C4CC547}"/>
              </a:ext>
            </a:extLst>
          </p:cNvPr>
          <p:cNvSpPr/>
          <p:nvPr/>
        </p:nvSpPr>
        <p:spPr>
          <a:xfrm>
            <a:off x="263115" y="3044733"/>
            <a:ext cx="869591" cy="372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</a:t>
            </a:r>
            <a:r>
              <a:rPr kumimoji="1"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12">
            <a:extLst>
              <a:ext uri="{FF2B5EF4-FFF2-40B4-BE49-F238E27FC236}">
                <a16:creationId xmlns:a16="http://schemas.microsoft.com/office/drawing/2014/main" id="{15084C62-BD46-E64D-9AC3-28DB971BBB4D}"/>
              </a:ext>
            </a:extLst>
          </p:cNvPr>
          <p:cNvCxnSpPr>
            <a:cxnSpLocks/>
            <a:stCxn id="149" idx="2"/>
            <a:endCxn id="156" idx="0"/>
          </p:cNvCxnSpPr>
          <p:nvPr/>
        </p:nvCxnSpPr>
        <p:spPr>
          <a:xfrm rot="16200000" flipH="1">
            <a:off x="675749" y="2024501"/>
            <a:ext cx="1051452" cy="9859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21471CD-DE39-1448-A9C1-55BBB06AA7FC}"/>
              </a:ext>
            </a:extLst>
          </p:cNvPr>
          <p:cNvCxnSpPr>
            <a:cxnSpLocks/>
            <a:stCxn id="156" idx="2"/>
            <a:endCxn id="152" idx="0"/>
          </p:cNvCxnSpPr>
          <p:nvPr/>
        </p:nvCxnSpPr>
        <p:spPr>
          <a:xfrm flipH="1">
            <a:off x="1684149" y="3415385"/>
            <a:ext cx="10279" cy="30453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22">
            <a:extLst>
              <a:ext uri="{FF2B5EF4-FFF2-40B4-BE49-F238E27FC236}">
                <a16:creationId xmlns:a16="http://schemas.microsoft.com/office/drawing/2014/main" id="{726BA04E-7F28-8747-9B33-2FFE76B969C5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697912" y="3416939"/>
            <a:ext cx="546659" cy="489085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22">
            <a:extLst>
              <a:ext uri="{FF2B5EF4-FFF2-40B4-BE49-F238E27FC236}">
                <a16:creationId xmlns:a16="http://schemas.microsoft.com/office/drawing/2014/main" id="{08F4243E-2E2E-C849-A33B-A78386B2D457}"/>
              </a:ext>
            </a:extLst>
          </p:cNvPr>
          <p:cNvCxnSpPr>
            <a:cxnSpLocks/>
            <a:stCxn id="157" idx="0"/>
            <a:endCxn id="149" idx="2"/>
          </p:cNvCxnSpPr>
          <p:nvPr/>
        </p:nvCxnSpPr>
        <p:spPr>
          <a:xfrm rot="5400000" flipH="1" flipV="1">
            <a:off x="176715" y="2512925"/>
            <a:ext cx="1053005" cy="106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12">
            <a:extLst>
              <a:ext uri="{FF2B5EF4-FFF2-40B4-BE49-F238E27FC236}">
                <a16:creationId xmlns:a16="http://schemas.microsoft.com/office/drawing/2014/main" id="{6E4BD016-E89D-0C4D-8328-65C32F3AF336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246576" y="1847525"/>
            <a:ext cx="602339" cy="2141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39B7CA44-A94B-0748-9DD9-1D23B028DB72}"/>
              </a:ext>
            </a:extLst>
          </p:cNvPr>
          <p:cNvCxnSpPr>
            <a:cxnSpLocks/>
            <a:stCxn id="34" idx="1"/>
            <a:endCxn id="40" idx="2"/>
          </p:cNvCxnSpPr>
          <p:nvPr/>
        </p:nvCxnSpPr>
        <p:spPr>
          <a:xfrm rot="10800000" flipH="1">
            <a:off x="5867191" y="3056390"/>
            <a:ext cx="227166" cy="1803982"/>
          </a:xfrm>
          <a:prstGeom prst="bentConnector4">
            <a:avLst>
              <a:gd name="adj1" fmla="val -100631"/>
              <a:gd name="adj2" fmla="val 64112"/>
            </a:avLst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[R] 200">
            <a:extLst>
              <a:ext uri="{FF2B5EF4-FFF2-40B4-BE49-F238E27FC236}">
                <a16:creationId xmlns:a16="http://schemas.microsoft.com/office/drawing/2014/main" id="{5984934A-7CAC-C744-AE61-2EF4F42DD20F}"/>
              </a:ext>
            </a:extLst>
          </p:cNvPr>
          <p:cNvCxnSpPr>
            <a:cxnSpLocks/>
            <a:stCxn id="114" idx="3"/>
            <a:endCxn id="100" idx="1"/>
          </p:cNvCxnSpPr>
          <p:nvPr/>
        </p:nvCxnSpPr>
        <p:spPr>
          <a:xfrm flipV="1">
            <a:off x="3761464" y="4881253"/>
            <a:ext cx="409394" cy="151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655E8AE1-D5BA-5B4D-833D-F6B00D66EE35}"/>
              </a:ext>
            </a:extLst>
          </p:cNvPr>
          <p:cNvCxnSpPr>
            <a:endCxn id="65" idx="1"/>
          </p:cNvCxnSpPr>
          <p:nvPr/>
        </p:nvCxnSpPr>
        <p:spPr>
          <a:xfrm flipV="1">
            <a:off x="5470351" y="3078207"/>
            <a:ext cx="1272882" cy="283656"/>
          </a:xfrm>
          <a:prstGeom prst="bentConnector3">
            <a:avLst>
              <a:gd name="adj1" fmla="val 7138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A7025CF1-A961-5441-A122-B92C6DF7E1A8}"/>
              </a:ext>
            </a:extLst>
          </p:cNvPr>
          <p:cNvCxnSpPr>
            <a:cxnSpLocks/>
            <a:stCxn id="82" idx="4"/>
            <a:endCxn id="72" idx="1"/>
          </p:cNvCxnSpPr>
          <p:nvPr/>
        </p:nvCxnSpPr>
        <p:spPr>
          <a:xfrm>
            <a:off x="3729747" y="3303514"/>
            <a:ext cx="272187" cy="583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6B5C410E-A3DA-F047-AD4F-61651B184ECF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3477714" y="2350480"/>
            <a:ext cx="599377" cy="427029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id="{0C5D8945-F62A-C842-B8AE-4E69636D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863" y="3204986"/>
            <a:ext cx="234437" cy="234437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B9A3148A-2359-974C-917B-87EFADC1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538" y="3822497"/>
            <a:ext cx="375611" cy="18197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0E46C87B-E384-B042-98E2-7397EBDF4C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460" y="1591239"/>
            <a:ext cx="375611" cy="18197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AC8AF32C-3E4F-2A45-8236-DC4C3D7D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195" y="1940894"/>
            <a:ext cx="234437" cy="234437"/>
          </a:xfrm>
          <a:prstGeom prst="rect">
            <a:avLst/>
          </a:prstGeom>
        </p:spPr>
      </p:pic>
      <p:cxnSp>
        <p:nvCxnSpPr>
          <p:cNvPr id="224" name="직선 화살표 연결선 112">
            <a:extLst>
              <a:ext uri="{FF2B5EF4-FFF2-40B4-BE49-F238E27FC236}">
                <a16:creationId xmlns:a16="http://schemas.microsoft.com/office/drawing/2014/main" id="{B359818F-C360-DF45-808E-0435E12E4697}"/>
              </a:ext>
            </a:extLst>
          </p:cNvPr>
          <p:cNvCxnSpPr>
            <a:cxnSpLocks/>
            <a:endCxn id="234" idx="1"/>
          </p:cNvCxnSpPr>
          <p:nvPr/>
        </p:nvCxnSpPr>
        <p:spPr>
          <a:xfrm>
            <a:off x="5642619" y="1017789"/>
            <a:ext cx="462343" cy="904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ED47064-E095-5541-82C9-2C1342D8A60D}"/>
              </a:ext>
            </a:extLst>
          </p:cNvPr>
          <p:cNvSpPr/>
          <p:nvPr/>
        </p:nvSpPr>
        <p:spPr>
          <a:xfrm>
            <a:off x="6104962" y="888330"/>
            <a:ext cx="178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offline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6" name="직선 화살표 연결선 112">
            <a:extLst>
              <a:ext uri="{FF2B5EF4-FFF2-40B4-BE49-F238E27FC236}">
                <a16:creationId xmlns:a16="http://schemas.microsoft.com/office/drawing/2014/main" id="{561FB6CF-E0A2-B340-9639-5D15F016B77F}"/>
              </a:ext>
            </a:extLst>
          </p:cNvPr>
          <p:cNvCxnSpPr>
            <a:cxnSpLocks/>
            <a:endCxn id="237" idx="1"/>
          </p:cNvCxnSpPr>
          <p:nvPr/>
        </p:nvCxnSpPr>
        <p:spPr>
          <a:xfrm>
            <a:off x="5642619" y="1257819"/>
            <a:ext cx="461767" cy="9041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B264BBB0-1BB4-B744-A97C-404864089381}"/>
              </a:ext>
            </a:extLst>
          </p:cNvPr>
          <p:cNvSpPr/>
          <p:nvPr/>
        </p:nvSpPr>
        <p:spPr>
          <a:xfrm>
            <a:off x="6104386" y="1128360"/>
            <a:ext cx="1781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for online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8" name="직선 화살표 연결선 112">
            <a:extLst>
              <a:ext uri="{FF2B5EF4-FFF2-40B4-BE49-F238E27FC236}">
                <a16:creationId xmlns:a16="http://schemas.microsoft.com/office/drawing/2014/main" id="{5C148EDD-3634-7347-B95C-0A74DD33C2C1}"/>
              </a:ext>
            </a:extLst>
          </p:cNvPr>
          <p:cNvCxnSpPr>
            <a:cxnSpLocks/>
          </p:cNvCxnSpPr>
          <p:nvPr/>
        </p:nvCxnSpPr>
        <p:spPr>
          <a:xfrm>
            <a:off x="240765" y="1069448"/>
            <a:ext cx="5212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FF6C0ED-46FB-C54D-90FC-5FCBE31059B5}"/>
              </a:ext>
            </a:extLst>
          </p:cNvPr>
          <p:cNvSpPr/>
          <p:nvPr/>
        </p:nvSpPr>
        <p:spPr>
          <a:xfrm>
            <a:off x="626849" y="939989"/>
            <a:ext cx="1295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Msgs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cmds</a:t>
            </a:r>
            <a:r>
              <a:rPr kumimoji="1"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04265992-DBD4-E148-B0A5-D43DD76F0C7F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4747399" y="5085601"/>
            <a:ext cx="0" cy="39658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[R] 244">
            <a:extLst>
              <a:ext uri="{FF2B5EF4-FFF2-40B4-BE49-F238E27FC236}">
                <a16:creationId xmlns:a16="http://schemas.microsoft.com/office/drawing/2014/main" id="{AB77A5DF-FEA7-744E-B7A5-92263CDA5282}"/>
              </a:ext>
            </a:extLst>
          </p:cNvPr>
          <p:cNvCxnSpPr>
            <a:cxnSpLocks/>
            <a:stCxn id="32" idx="1"/>
            <a:endCxn id="100" idx="3"/>
          </p:cNvCxnSpPr>
          <p:nvPr/>
        </p:nvCxnSpPr>
        <p:spPr>
          <a:xfrm rot="10800000">
            <a:off x="5323940" y="4881254"/>
            <a:ext cx="553151" cy="807189"/>
          </a:xfrm>
          <a:prstGeom prst="bentConnector3">
            <a:avLst>
              <a:gd name="adj1" fmla="val 67712"/>
            </a:avLst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id="{8DDB764C-A8D4-6847-B310-31BBB22B5395}"/>
              </a:ext>
            </a:extLst>
          </p:cNvPr>
          <p:cNvCxnSpPr>
            <a:cxnSpLocks/>
          </p:cNvCxnSpPr>
          <p:nvPr/>
        </p:nvCxnSpPr>
        <p:spPr>
          <a:xfrm flipV="1">
            <a:off x="5517816" y="5008985"/>
            <a:ext cx="359274" cy="1094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340A97A-499D-764E-A0D5-F4BC81A0FDBE}"/>
              </a:ext>
            </a:extLst>
          </p:cNvPr>
          <p:cNvSpPr/>
          <p:nvPr/>
        </p:nvSpPr>
        <p:spPr>
          <a:xfrm>
            <a:off x="8033294" y="915916"/>
            <a:ext cx="966690" cy="417435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modules</a:t>
            </a:r>
            <a:endParaRPr kumimoji="1"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62129F7-5E2C-414E-A9F3-6D33E341B90C}"/>
              </a:ext>
            </a:extLst>
          </p:cNvPr>
          <p:cNvSpPr/>
          <p:nvPr/>
        </p:nvSpPr>
        <p:spPr>
          <a:xfrm>
            <a:off x="745656" y="251230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오른쪽 화살표[R] 287">
            <a:extLst>
              <a:ext uri="{FF2B5EF4-FFF2-40B4-BE49-F238E27FC236}">
                <a16:creationId xmlns:a16="http://schemas.microsoft.com/office/drawing/2014/main" id="{6959D055-DCC0-8B4C-89E4-B931504ACB6B}"/>
              </a:ext>
            </a:extLst>
          </p:cNvPr>
          <p:cNvSpPr/>
          <p:nvPr/>
        </p:nvSpPr>
        <p:spPr>
          <a:xfrm>
            <a:off x="2465800" y="3299347"/>
            <a:ext cx="584200" cy="16244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0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/>
              <a:t>19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6958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Course Lesson &amp; Learned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6BEE34-7BCD-034F-AE94-C6308CED91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" b="6378"/>
          <a:stretch/>
        </p:blipFill>
        <p:spPr>
          <a:xfrm rot="10800000">
            <a:off x="2168086" y="1774924"/>
            <a:ext cx="5239628" cy="3659841"/>
          </a:xfrm>
          <a:prstGeom prst="rect">
            <a:avLst/>
          </a:prstGeom>
        </p:spPr>
      </p:pic>
      <p:sp>
        <p:nvSpPr>
          <p:cNvPr id="3" name="모서리가 둥근 사각형 설명선[R] 2">
            <a:extLst>
              <a:ext uri="{FF2B5EF4-FFF2-40B4-BE49-F238E27FC236}">
                <a16:creationId xmlns:a16="http://schemas.microsoft.com/office/drawing/2014/main" id="{FB775C40-C1B4-C746-8928-8FA836CCAF88}"/>
              </a:ext>
            </a:extLst>
          </p:cNvPr>
          <p:cNvSpPr/>
          <p:nvPr/>
        </p:nvSpPr>
        <p:spPr>
          <a:xfrm>
            <a:off x="112293" y="884046"/>
            <a:ext cx="2291373" cy="1896881"/>
          </a:xfrm>
          <a:prstGeom prst="wedgeRoundRectCallout">
            <a:avLst>
              <a:gd name="adj1" fmla="val 124198"/>
              <a:gd name="adj2" fmla="val 93378"/>
              <a:gd name="adj3" fmla="val 16667"/>
            </a:avLst>
          </a:prstGeom>
          <a:solidFill>
            <a:srgbClr val="4F81BD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600" b="1" i="1" dirty="0">
                <a:solidFill>
                  <a:schemeClr val="tx1"/>
                </a:solidFill>
              </a:rPr>
              <a:t>“I got the idea that quality activities could be more enjoyable than development.”</a:t>
            </a:r>
            <a:r>
              <a:rPr kumimoji="1" lang="en" altLang="ko-KR" sz="1600" dirty="0">
                <a:solidFill>
                  <a:schemeClr val="tx1"/>
                </a:solidFill>
              </a:rPr>
              <a:t>– Sungho chin</a:t>
            </a: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id="{58D12EF7-AF24-5248-85FE-2339E0F062A3}"/>
              </a:ext>
            </a:extLst>
          </p:cNvPr>
          <p:cNvSpPr/>
          <p:nvPr/>
        </p:nvSpPr>
        <p:spPr>
          <a:xfrm>
            <a:off x="107504" y="4653136"/>
            <a:ext cx="2808312" cy="1784433"/>
          </a:xfrm>
          <a:prstGeom prst="wedgeRoundRectCallout">
            <a:avLst>
              <a:gd name="adj1" fmla="val 27868"/>
              <a:gd name="adj2" fmla="val -79927"/>
              <a:gd name="adj3" fmla="val 16667"/>
            </a:avLst>
          </a:prstGeom>
          <a:solidFill>
            <a:srgbClr val="4F81BD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600" i="1" dirty="0">
                <a:solidFill>
                  <a:schemeClr val="tx1"/>
                </a:solidFill>
              </a:rPr>
              <a:t>~~ </a:t>
            </a:r>
            <a:r>
              <a:rPr kumimoji="1" lang="en" altLang="ko-KR" sz="1600" dirty="0">
                <a:solidFill>
                  <a:schemeClr val="tx1"/>
                </a:solidFill>
              </a:rPr>
              <a:t>– </a:t>
            </a:r>
            <a:r>
              <a:rPr kumimoji="1" lang="en" altLang="ko-KR" sz="1600" dirty="0" err="1">
                <a:solidFill>
                  <a:schemeClr val="tx1"/>
                </a:solidFill>
              </a:rPr>
              <a:t>Jinhyuk</a:t>
            </a:r>
            <a:r>
              <a:rPr kumimoji="1" lang="en" altLang="ko-KR" sz="1600" dirty="0">
                <a:solidFill>
                  <a:schemeClr val="tx1"/>
                </a:solidFill>
              </a:rPr>
              <a:t> Yang</a:t>
            </a: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[R] 9">
            <a:extLst>
              <a:ext uri="{FF2B5EF4-FFF2-40B4-BE49-F238E27FC236}">
                <a16:creationId xmlns:a16="http://schemas.microsoft.com/office/drawing/2014/main" id="{03424F62-2143-5E41-B7CF-375DF939D06A}"/>
              </a:ext>
            </a:extLst>
          </p:cNvPr>
          <p:cNvSpPr/>
          <p:nvPr/>
        </p:nvSpPr>
        <p:spPr>
          <a:xfrm>
            <a:off x="3059832" y="772121"/>
            <a:ext cx="3672408" cy="1445046"/>
          </a:xfrm>
          <a:prstGeom prst="wedgeRoundRectCallout">
            <a:avLst>
              <a:gd name="adj1" fmla="val 2001"/>
              <a:gd name="adj2" fmla="val 126647"/>
              <a:gd name="adj3" fmla="val 16667"/>
            </a:avLst>
          </a:prstGeom>
          <a:solidFill>
            <a:srgbClr val="4F81BD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600" b="1" i="1" dirty="0">
                <a:solidFill>
                  <a:schemeClr val="tx1"/>
                </a:solidFill>
              </a:rPr>
              <a:t> ~~~~ </a:t>
            </a:r>
            <a:r>
              <a:rPr kumimoji="1" lang="en" altLang="ko-KR" sz="1600" dirty="0">
                <a:solidFill>
                  <a:schemeClr val="tx1"/>
                </a:solidFill>
              </a:rPr>
              <a:t>– </a:t>
            </a:r>
            <a:r>
              <a:rPr kumimoji="1" lang="en" altLang="ko-KR" sz="1600" dirty="0" err="1">
                <a:solidFill>
                  <a:schemeClr val="tx1"/>
                </a:solidFill>
              </a:rPr>
              <a:t>Sujung</a:t>
            </a:r>
            <a:r>
              <a:rPr kumimoji="1" lang="en" altLang="ko-KR" sz="1600" dirty="0">
                <a:solidFill>
                  <a:schemeClr val="tx1"/>
                </a:solidFill>
              </a:rPr>
              <a:t> </a:t>
            </a:r>
            <a:r>
              <a:rPr kumimoji="1" lang="en" altLang="ko-KR" sz="1600" dirty="0" err="1">
                <a:solidFill>
                  <a:schemeClr val="tx1"/>
                </a:solidFill>
              </a:rPr>
              <a:t>Lyu</a:t>
            </a:r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5C4C507E-5005-EE42-BFE6-B4CBA4C5AAA3}"/>
              </a:ext>
            </a:extLst>
          </p:cNvPr>
          <p:cNvSpPr/>
          <p:nvPr/>
        </p:nvSpPr>
        <p:spPr>
          <a:xfrm>
            <a:off x="6876256" y="908720"/>
            <a:ext cx="2411760" cy="2803425"/>
          </a:xfrm>
          <a:prstGeom prst="wedgeRoundRectCallout">
            <a:avLst>
              <a:gd name="adj1" fmla="val -98537"/>
              <a:gd name="adj2" fmla="val 33237"/>
              <a:gd name="adj3" fmla="val 16667"/>
            </a:avLst>
          </a:prstGeom>
          <a:solidFill>
            <a:srgbClr val="4F81BD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600" b="1" i="1" dirty="0">
                <a:solidFill>
                  <a:schemeClr val="tx1"/>
                </a:solidFill>
              </a:rPr>
              <a:t> It was a good time to experience the work of the test engineer while we were working on the project. As a test manager, I will try to apply what I learned in this course to my work. </a:t>
            </a:r>
            <a:r>
              <a:rPr kumimoji="1" lang="en" altLang="ko-KR" sz="1600" dirty="0">
                <a:solidFill>
                  <a:schemeClr val="tx1"/>
                </a:solidFill>
              </a:rPr>
              <a:t>– </a:t>
            </a:r>
            <a:r>
              <a:rPr kumimoji="1" lang="en" altLang="ko-KR" sz="1600" dirty="0" err="1">
                <a:solidFill>
                  <a:schemeClr val="tx1"/>
                </a:solidFill>
              </a:rPr>
              <a:t>Hyoyeon</a:t>
            </a:r>
            <a:r>
              <a:rPr kumimoji="1" lang="en" altLang="ko-KR" sz="1600" dirty="0">
                <a:solidFill>
                  <a:schemeClr val="tx1"/>
                </a:solidFill>
              </a:rPr>
              <a:t> Hwang</a:t>
            </a: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DD594DC5-13A8-8840-9A8D-70B1F3C9EB44}"/>
              </a:ext>
            </a:extLst>
          </p:cNvPr>
          <p:cNvSpPr/>
          <p:nvPr/>
        </p:nvSpPr>
        <p:spPr>
          <a:xfrm>
            <a:off x="6156177" y="5157191"/>
            <a:ext cx="2808312" cy="1229047"/>
          </a:xfrm>
          <a:prstGeom prst="wedgeRoundRectCallout">
            <a:avLst>
              <a:gd name="adj1" fmla="val -41720"/>
              <a:gd name="adj2" fmla="val -168550"/>
              <a:gd name="adj3" fmla="val 16667"/>
            </a:avLst>
          </a:prstGeom>
          <a:solidFill>
            <a:srgbClr val="4F81BD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600" b="1" i="1" dirty="0">
                <a:solidFill>
                  <a:schemeClr val="tx1"/>
                </a:solidFill>
              </a:rPr>
              <a:t> </a:t>
            </a:r>
          </a:p>
          <a:p>
            <a:pPr algn="ctr"/>
            <a:endParaRPr kumimoji="1" lang="en" altLang="ko-KR" sz="1600" b="1" i="1" dirty="0">
              <a:solidFill>
                <a:schemeClr val="tx1"/>
              </a:solidFill>
            </a:endParaRPr>
          </a:p>
          <a:p>
            <a:pPr algn="ctr"/>
            <a:r>
              <a:rPr kumimoji="1" lang="en" altLang="ko-KR" sz="1600" b="1" i="1" dirty="0">
                <a:solidFill>
                  <a:schemeClr val="tx1"/>
                </a:solidFill>
              </a:rPr>
              <a:t>~~~~ </a:t>
            </a:r>
            <a:r>
              <a:rPr kumimoji="1" lang="en" altLang="ko-KR" sz="1600" dirty="0">
                <a:solidFill>
                  <a:schemeClr val="tx1"/>
                </a:solidFill>
              </a:rPr>
              <a:t>– </a:t>
            </a:r>
            <a:r>
              <a:rPr kumimoji="1" lang="en" altLang="ko-KR" sz="1600" dirty="0" err="1">
                <a:solidFill>
                  <a:schemeClr val="tx1"/>
                </a:solidFill>
              </a:rPr>
              <a:t>Jonggoo</a:t>
            </a:r>
            <a:r>
              <a:rPr kumimoji="1" lang="en" altLang="ko-KR" sz="1600" dirty="0">
                <a:solidFill>
                  <a:schemeClr val="tx1"/>
                </a:solidFill>
              </a:rPr>
              <a:t> Lee</a:t>
            </a: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42" t="10" r="9825" b="10"/>
          <a:stretch/>
        </p:blipFill>
        <p:spPr>
          <a:xfrm>
            <a:off x="2584215" y="1410983"/>
            <a:ext cx="6236257" cy="3705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6550" y="3025140"/>
            <a:ext cx="3745117" cy="21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Who is BTS?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323528" y="692696"/>
            <a:ext cx="85689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Fabulous than Kimchi and </a:t>
            </a:r>
            <a:r>
              <a:rPr lang="en-US" altLang="ko-KR" sz="26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</a:t>
            </a:r>
            <a:r>
              <a:rPr lang="en-US" altLang="ko-KR" sz="2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(Gangnam Style)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1520" y="515719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group's 2018 album, LOVE YOURSELF </a:t>
            </a:r>
            <a:r>
              <a:rPr lang="ko-KR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轉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'Tear', debuted at No. 1 on the Billboard200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and No. 10 on the BillboardHOT100 , marking the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rank as Asian artist in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2017 and 2018 Billboard Music Awards BBMAs - Top Social Artist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No.1 in Social 50 chart 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sz="1200" dirty="0"/>
              <a:t>https://www.billboard.com/charts/social-50)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3040380"/>
            <a:ext cx="3704145" cy="2079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7" y="1410983"/>
            <a:ext cx="2252425" cy="16031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6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20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6F6F7-E001-2547-BD4A-3C13D8B4B3A8}"/>
              </a:ext>
            </a:extLst>
          </p:cNvPr>
          <p:cNvSpPr txBox="1"/>
          <p:nvPr/>
        </p:nvSpPr>
        <p:spPr>
          <a:xfrm>
            <a:off x="1691680" y="2564904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attention!!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21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90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CI :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Jenkins (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hlinkClick r:id="rId2" invalidUrl="http://:8080/"/>
              </a:rPr>
              <a:t>http://18.210.196.163:8080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sonaQube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Source repository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https://github.com/sunghochin/TartanAdventure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 Tool : SonarQube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 invalidUrl="http://:9000/projects"/>
              </a:rPr>
              <a:t>http://18.210.196.163:9000/projects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document configuration 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wiki page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https://sdet-bts.atlassian.net/wiki/spaces/SDET/overview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issue tracker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https://sdet-bts.atlassian.net/secure/RapidBoard.jspa?projectKey=SDET&amp;rapidView=1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Coverage library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312DD6-5E1B-F545-AAE6-07513AA8D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13" r="20127"/>
          <a:stretch/>
        </p:blipFill>
        <p:spPr>
          <a:xfrm>
            <a:off x="1115616" y="1628800"/>
            <a:ext cx="792088" cy="677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C756E-0F1F-5C4C-B38D-94AA172B2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7837" y="1454960"/>
            <a:ext cx="792088" cy="97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8610-14F5-D84C-AB49-DB9D203DCE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94" r="29907"/>
          <a:stretch/>
        </p:blipFill>
        <p:spPr>
          <a:xfrm>
            <a:off x="7058354" y="1604643"/>
            <a:ext cx="1123292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A550D-772B-6C40-AE7A-A134F97B6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339" y="2892754"/>
            <a:ext cx="1075664" cy="666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8C2BB-65A3-7B49-B508-260A7874B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01008"/>
            <a:ext cx="1162472" cy="2705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7D3A5F-EE24-124A-8381-833F3BB71BD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H="1" flipV="1">
            <a:off x="1511660" y="2306695"/>
            <a:ext cx="41176" cy="119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36DD7E-32A9-B34B-8B04-8A7C9DE2082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907704" y="1941193"/>
            <a:ext cx="2260133" cy="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F27CCB-B1DD-3343-A7D5-1C5D4284EF7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59925" y="1941193"/>
            <a:ext cx="209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2AB24-4284-064F-8415-C563463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38" t="28469" r="28604" b="39743"/>
          <a:stretch/>
        </p:blipFill>
        <p:spPr>
          <a:xfrm>
            <a:off x="5796136" y="3010881"/>
            <a:ext cx="1154648" cy="393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F2F1D4-EC12-8C47-BA69-399EE3B12DA8}"/>
              </a:ext>
            </a:extLst>
          </p:cNvPr>
          <p:cNvSpPr txBox="1"/>
          <p:nvPr/>
        </p:nvSpPr>
        <p:spPr>
          <a:xfrm>
            <a:off x="962510" y="270892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source commit</a:t>
            </a:r>
            <a:endParaRPr kumimoji="1"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D133-1E89-A145-836F-379C854DF71B}"/>
              </a:ext>
            </a:extLst>
          </p:cNvPr>
          <p:cNvSpPr txBox="1"/>
          <p:nvPr/>
        </p:nvSpPr>
        <p:spPr>
          <a:xfrm>
            <a:off x="2514311" y="1614965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Auto trigger build </a:t>
            </a:r>
            <a:endParaRPr kumimoji="1"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270B06-B03D-5349-AC05-3D26D2C0056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141171" y="2427425"/>
            <a:ext cx="422710" cy="4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2E50BC-610E-2D45-85E5-7BBC1592CE6A}"/>
              </a:ext>
            </a:extLst>
          </p:cNvPr>
          <p:cNvSpPr txBox="1"/>
          <p:nvPr/>
        </p:nvSpPr>
        <p:spPr>
          <a:xfrm>
            <a:off x="3779912" y="243192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build</a:t>
            </a:r>
            <a:endParaRPr kumimoji="1"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C23086-F223-2D49-B7DA-4D56602391A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4679003" y="3207575"/>
            <a:ext cx="1117133" cy="1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D434F6-80CF-1547-A789-28A95C650E8D}"/>
              </a:ext>
            </a:extLst>
          </p:cNvPr>
          <p:cNvSpPr txBox="1"/>
          <p:nvPr/>
        </p:nvSpPr>
        <p:spPr>
          <a:xfrm>
            <a:off x="4426377" y="2907967"/>
            <a:ext cx="146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Measure coverage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AEE11-377E-6F43-A9FC-84BA388C5BB4}"/>
              </a:ext>
            </a:extLst>
          </p:cNvPr>
          <p:cNvSpPr txBox="1"/>
          <p:nvPr/>
        </p:nvSpPr>
        <p:spPr>
          <a:xfrm>
            <a:off x="5092132" y="1621417"/>
            <a:ext cx="11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Static analysis</a:t>
            </a:r>
            <a:endParaRPr kumimoji="1"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AFA80C6-2285-9144-9FA0-9E4033C149D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50784" y="2277743"/>
            <a:ext cx="501536" cy="92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D9D122-A080-544B-AA1C-C94A1D91D0EC}"/>
              </a:ext>
            </a:extLst>
          </p:cNvPr>
          <p:cNvSpPr txBox="1"/>
          <p:nvPr/>
        </p:nvSpPr>
        <p:spPr>
          <a:xfrm>
            <a:off x="6501166" y="2486977"/>
            <a:ext cx="165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Coverage integration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917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22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1.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57200" y="1590414"/>
          <a:ext cx="8147248" cy="2990714"/>
        </p:xfrm>
        <a:graphic>
          <a:graphicData uri="http://schemas.openxmlformats.org/drawingml/2006/table">
            <a:tbl>
              <a:tblPr/>
              <a:tblGrid>
                <a:gridCol w="172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</a:rPr>
                        <a:t>num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rgbClr val="333333"/>
                          </a:solidFill>
                          <a:effectLst/>
                        </a:rPr>
                        <a:t>Graph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adjust access restriction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t"/>
                      <a:endParaRPr lang="ko-KR" alt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return value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method extract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complexity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new constructor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reduce redundancy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add debug mode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object inject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5" name="Picture 1" descr="https://sdet-bts.atlassian.net/wiki/download/thumbnails/1376267/image2018-7-22_9-4-17.png?version=1&amp;modificationDate=1532264659037&amp;cacheVersion=1&amp;api=v2&amp;width=707&amp;height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6"/>
            <a:ext cx="4392488" cy="24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525050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Status</a:t>
            </a:r>
          </a:p>
        </p:txBody>
      </p:sp>
    </p:spTree>
    <p:extLst>
      <p:ext uri="{BB962C8B-B14F-4D97-AF65-F5344CB8AC3E}">
        <p14:creationId xmlns:p14="http://schemas.microsoft.com/office/powerpoint/2010/main" val="130694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23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2. Refactoring &amp; Re-Work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73216"/>
            <a:ext cx="5164203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412776"/>
            <a:ext cx="5379459" cy="3480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3" y="1412776"/>
            <a:ext cx="1435657" cy="78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99" y="2982225"/>
            <a:ext cx="1471401" cy="80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93680" y="893483"/>
            <a:ext cx="2393797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Trand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3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24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3. Pre-Test outputs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4" y="1036690"/>
            <a:ext cx="7826647" cy="55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667868"/>
            <a:ext cx="2803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Defect : 16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9952" y="1017806"/>
            <a:ext cx="4392488" cy="552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46" y="1324380"/>
            <a:ext cx="3737794" cy="492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4828609" y="726809"/>
            <a:ext cx="280376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Game Map</a:t>
            </a:r>
          </a:p>
        </p:txBody>
      </p:sp>
    </p:spTree>
    <p:extLst>
      <p:ext uri="{BB962C8B-B14F-4D97-AF65-F5344CB8AC3E}">
        <p14:creationId xmlns:p14="http://schemas.microsoft.com/office/powerpoint/2010/main" val="4268679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25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Unit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4365104"/>
            <a:ext cx="4536504" cy="211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0" y="1414068"/>
            <a:ext cx="7551745" cy="230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7998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Coverage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528" y="3840664"/>
            <a:ext cx="17331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 </a:t>
            </a:r>
          </a:p>
        </p:txBody>
      </p:sp>
    </p:spTree>
    <p:extLst>
      <p:ext uri="{BB962C8B-B14F-4D97-AF65-F5344CB8AC3E}">
        <p14:creationId xmlns:p14="http://schemas.microsoft.com/office/powerpoint/2010/main" val="4610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26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5. Quality activity – Integration test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56" y="1502462"/>
            <a:ext cx="3650284" cy="63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" y="1484785"/>
            <a:ext cx="41671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542089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Test case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2749" y="892276"/>
            <a:ext cx="1590500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Defect list</a:t>
            </a:r>
          </a:p>
        </p:txBody>
      </p:sp>
    </p:spTree>
    <p:extLst>
      <p:ext uri="{BB962C8B-B14F-4D97-AF65-F5344CB8AC3E}">
        <p14:creationId xmlns:p14="http://schemas.microsoft.com/office/powerpoint/2010/main" val="395440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27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 4. Quality activity – integration test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238193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Before Coverage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3528" y="3198368"/>
            <a:ext cx="222022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After Coverage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1" y="3668638"/>
            <a:ext cx="5419725" cy="552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6" y="4236981"/>
            <a:ext cx="539115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6" y="4509120"/>
            <a:ext cx="54768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21" y="4782188"/>
            <a:ext cx="54768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" y="1856976"/>
            <a:ext cx="5372100" cy="247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21" y="1295001"/>
            <a:ext cx="5381625" cy="561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10" y="2093740"/>
            <a:ext cx="5448300" cy="257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08" y="2350915"/>
            <a:ext cx="5448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Appendix 7. Quality activity – System Test TC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3680" y="893483"/>
            <a:ext cx="1406924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Scenario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8" y="1387460"/>
            <a:ext cx="2439311" cy="2101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45" y="1108923"/>
            <a:ext cx="5203928" cy="2839707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480948" y="3948630"/>
            <a:ext cx="204312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Action &amp; Item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4703913" y="3934860"/>
            <a:ext cx="1973617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Game </a:t>
            </a:r>
            <a:r>
              <a:rPr lang="en-US" altLang="ko-KR" b="1" dirty="0" err="1"/>
              <a:t>Config</a:t>
            </a:r>
            <a:r>
              <a:rPr lang="en-US" altLang="ko-KR" b="1" dirty="0"/>
              <a:t>.</a:t>
            </a:r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511904"/>
            <a:ext cx="3634996" cy="2027008"/>
          </a:xfrm>
          <a:prstGeom prst="rect">
            <a:avLst/>
          </a:prstGeom>
        </p:spPr>
      </p:pic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0E8D238-1282-4047-ADCD-348209F756B1}" type="slidenum">
              <a:rPr lang="ko-KR" altLang="en-US" sz="1400" b="1"/>
              <a:pPr/>
              <a:t>28</a:t>
            </a:fld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64" y="4520682"/>
            <a:ext cx="3767689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107504" y="785118"/>
            <a:ext cx="883261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Team Goal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Understanding of SDET Culture and Techniques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not dancing or singing like BTS.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 / Main Role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Clifford C Huff 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Mentor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Sungho Chin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Team &amp; Project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Jonggoo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Code Review Lead</a:t>
            </a: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Sujung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Jinhyuk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Lead</a:t>
            </a:r>
            <a:endParaRPr lang="en-US" altLang="ko-KR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altLang="ko-KR" sz="1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Hyoyeon</a:t>
            </a:r>
            <a:r>
              <a:rPr lang="en-US" altLang="ko-KR" sz="1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Hwang </a:t>
            </a: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Plan &amp; Test Lead</a:t>
            </a:r>
          </a:p>
          <a:p>
            <a:pPr marL="742950" lvl="1" indent="-285750">
              <a:lnSpc>
                <a:spcPts val="2200"/>
              </a:lnSpc>
              <a:buFont typeface="Wingdings" pitchFamily="2" charset="2"/>
              <a:buChar char="ü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Ground Rules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member should be involved in every quality management process.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hrs for project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project meeting / day,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mentoring meeting /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03601-6C90-1C4E-B609-5927E8334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836712"/>
            <a:ext cx="2022127" cy="218188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10506"/>
          <a:stretch/>
        </p:blipFill>
        <p:spPr bwMode="auto">
          <a:xfrm>
            <a:off x="4605866" y="3067245"/>
            <a:ext cx="4485704" cy="252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0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4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Bug-free Game. (at least No Major, Critical defects)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Focus on testability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not focus on simple coverage ratio </a:t>
            </a:r>
          </a:p>
          <a:p>
            <a:pPr marL="1257300" lvl="2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Goals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line coverage : 90%, branch coverage : 80%, mutation coverage : 90%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Logical Correctness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Unit Test - pass 100%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Function’s suitability for new features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60%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(optional) : improve game command and message </a:t>
            </a:r>
            <a:r>
              <a:rPr lang="en-US" altLang="ko-KR" sz="2000" i="1" u="sng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(can be play the game with the less use ‘help’ command)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 of collected data 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Wiki, JIRA, Sonar,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introductions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7AAC2-195B-F545-9B37-CCE4EBD13C76}"/>
              </a:ext>
            </a:extLst>
          </p:cNvPr>
          <p:cNvSpPr txBox="1"/>
          <p:nvPr/>
        </p:nvSpPr>
        <p:spPr>
          <a:xfrm>
            <a:off x="4175215" y="295054"/>
            <a:ext cx="2598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 </a:t>
            </a:r>
            <a:r>
              <a:rPr kumimoji="1" lang="ko-KR" altLang="en-US" dirty="0">
                <a:solidFill>
                  <a:srgbClr val="FF0000"/>
                </a:solidFill>
              </a:rPr>
              <a:t>변경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Quality goal</a:t>
            </a:r>
            <a:r>
              <a:rPr kumimoji="1" lang="ko-KR" altLang="en-US" dirty="0">
                <a:solidFill>
                  <a:srgbClr val="FF0000"/>
                </a:solidFill>
              </a:rPr>
              <a:t> 을 정의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Measure </a:t>
            </a:r>
            <a:r>
              <a:rPr kumimoji="1" lang="ko-KR" altLang="en-US" dirty="0">
                <a:solidFill>
                  <a:srgbClr val="FF0000"/>
                </a:solidFill>
              </a:rPr>
              <a:t>정의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724128" y="2271478"/>
            <a:ext cx="355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 </a:t>
            </a:r>
            <a:r>
              <a:rPr kumimoji="1" lang="en-US" altLang="ko-KR" dirty="0">
                <a:solidFill>
                  <a:srgbClr val="FF0000"/>
                </a:solidFill>
              </a:rPr>
              <a:t>goal(quality goal </a:t>
            </a:r>
            <a:r>
              <a:rPr kumimoji="1" lang="ko-KR" altLang="en-US" dirty="0">
                <a:solidFill>
                  <a:srgbClr val="FF0000"/>
                </a:solidFill>
              </a:rPr>
              <a:t>포함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목표대비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달성도 비교 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328DC-7C69-1F41-8D59-CC9193B4919C}"/>
              </a:ext>
            </a:extLst>
          </p:cNvPr>
          <p:cNvSpPr txBox="1"/>
          <p:nvPr/>
        </p:nvSpPr>
        <p:spPr>
          <a:xfrm>
            <a:off x="7705687" y="77518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899592" y="2484042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</a:rPr>
              <a:t>Quality activity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의 경험하고 현업에 적용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553200" y="4571983"/>
            <a:ext cx="392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개발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feature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를 세분화하고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pass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율 작성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974381" y="3861048"/>
            <a:ext cx="22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>
                <a:solidFill>
                  <a:srgbClr val="0070C0"/>
                </a:solidFill>
              </a:rPr>
              <a:t>System test case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추가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6154926" y="5373216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0070C0"/>
                </a:solidFill>
              </a:rPr>
              <a:t>비기능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</a:rPr>
              <a:t>– </a:t>
            </a:r>
            <a:r>
              <a:rPr kumimoji="1" lang="ko-KR" altLang="en-US" sz="1600" b="1" dirty="0">
                <a:solidFill>
                  <a:srgbClr val="0070C0"/>
                </a:solidFill>
              </a:rPr>
              <a:t>서버 동시 접속 내구성 테스트 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5</a:t>
            </a:fld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Technical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make implementation and source modification difficult : 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 and add requirements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clarify.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level of java language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among individual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job by individual skill level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Resource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time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implement new feature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members into developers and testers based on their </a:t>
            </a:r>
            <a:r>
              <a:rPr lang="en-US" altLang="ko-KR" sz="1600" b="1" u="sng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specialities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 difficult to </a:t>
            </a: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appropriate project management tools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external JIRA tools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that team members feel familiar.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Risk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Product Quality Risk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unintended errors occurred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during the integration of new functions : </a:t>
            </a:r>
            <a:r>
              <a:rPr lang="en-US" altLang="ko-KR" sz="16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 execute integration test and system test.</a:t>
            </a:r>
            <a:endParaRPr lang="en-US" altLang="ko-KR" sz="2000" b="1" u="sng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Risk Management (to be edited)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A35872-4DD6-3B46-9D3F-9FAA18C9CE27}"/>
              </a:ext>
            </a:extLst>
          </p:cNvPr>
          <p:cNvSpPr txBox="1"/>
          <p:nvPr/>
        </p:nvSpPr>
        <p:spPr>
          <a:xfrm>
            <a:off x="6876256" y="2504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황</a:t>
            </a:r>
            <a:r>
              <a:rPr kumimoji="1" lang="en-US" altLang="ko-KR" dirty="0">
                <a:solidFill>
                  <a:srgbClr val="FF0000"/>
                </a:solidFill>
              </a:rPr>
              <a:t>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836712"/>
            <a:ext cx="8496944" cy="609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(Technical) Review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Static Analysis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Refactoring &amp; Rework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Static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Unit Test / Mutation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White Box testing (statement testing, branch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PITest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 (Black box testing)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JUnit4,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Mockito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jacoco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System Test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Scenario testing, Ad-hoc testing, Combination testing, Boundary Value Analysis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90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2FB05-795F-E146-B2F6-E5FC788BF7C3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유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Quality activities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F71E-6209-2E46-B362-99AAD0BA4207}"/>
              </a:ext>
            </a:extLst>
          </p:cNvPr>
          <p:cNvSpPr txBox="1"/>
          <p:nvPr/>
        </p:nvSpPr>
        <p:spPr>
          <a:xfrm>
            <a:off x="5508104" y="40519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70C0"/>
                </a:solidFill>
              </a:rPr>
              <a:t>용어 기준</a:t>
            </a:r>
            <a:endParaRPr kumimoji="1"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7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7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Plan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94F681FA-9F0C-DD45-9A9C-E4E6A1F0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752654"/>
            <a:ext cx="9144000" cy="59167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9CF44-C0C8-E844-9B93-775035081E10}"/>
              </a:ext>
            </a:extLst>
          </p:cNvPr>
          <p:cNvSpPr txBox="1"/>
          <p:nvPr/>
        </p:nvSpPr>
        <p:spPr>
          <a:xfrm>
            <a:off x="256071" y="476672"/>
            <a:ext cx="8496944" cy="605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efforts for Project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Planned effort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: initial planned effort(h) for our project 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Estimated effort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estimated effort(h) for each task by assignee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Actual effort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actual executed effort(h) for each task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8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efforts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graphicFrame>
        <p:nvGraphicFramePr>
          <p:cNvPr id="13" name="Chart 39">
            <a:extLst>
              <a:ext uri="{FF2B5EF4-FFF2-40B4-BE49-F238E27FC236}">
                <a16:creationId xmlns:a16="http://schemas.microsoft.com/office/drawing/2014/main" id="{00000000-0008-0000-0000-00002704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91908"/>
              </p:ext>
            </p:extLst>
          </p:nvPr>
        </p:nvGraphicFramePr>
        <p:xfrm>
          <a:off x="323528" y="1052736"/>
          <a:ext cx="856895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75F19-B7A8-6A4F-A5D3-84D9FFF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8D238-1282-4047-ADCD-348209F756B1}" type="slidenum">
              <a:rPr lang="ko-KR" altLang="en-US" sz="1400" b="1" smtClean="0"/>
              <a:t>9</a:t>
            </a:fld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FE1F-6CD7-654F-8F56-C2F661931D17}"/>
              </a:ext>
            </a:extLst>
          </p:cNvPr>
          <p:cNvSpPr txBox="1"/>
          <p:nvPr/>
        </p:nvSpPr>
        <p:spPr>
          <a:xfrm>
            <a:off x="323528" y="187319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Project Results - </a:t>
            </a:r>
            <a:r>
              <a:rPr lang="en-US" altLang="ko-KR" sz="2400" b="1" dirty="0"/>
              <a:t>Defect Categorization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B5C57-8B8B-1A4A-B338-3D39BA11B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7" y="187319"/>
            <a:ext cx="1047328" cy="584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C3C49-883C-204B-8A2C-B220C66630BD}"/>
              </a:ext>
            </a:extLst>
          </p:cNvPr>
          <p:cNvSpPr txBox="1"/>
          <p:nvPr/>
        </p:nvSpPr>
        <p:spPr>
          <a:xfrm>
            <a:off x="256071" y="764704"/>
            <a:ext cx="849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Definition of Severity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2BB8F-AD4A-7447-B7DD-A209224692C7}"/>
              </a:ext>
            </a:extLst>
          </p:cNvPr>
          <p:cNvSpPr txBox="1"/>
          <p:nvPr/>
        </p:nvSpPr>
        <p:spPr>
          <a:xfrm>
            <a:off x="6876256" y="1190252"/>
            <a:ext cx="533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>
                <a:solidFill>
                  <a:srgbClr val="FF0000"/>
                </a:solidFill>
              </a:rPr>
              <a:t>정의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Lessen &amp; learned.(?) 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각 단계별로 </a:t>
            </a:r>
            <a:r>
              <a:rPr kumimoji="1" lang="en-US" altLang="ko-KR" dirty="0">
                <a:solidFill>
                  <a:srgbClr val="FF0000"/>
                </a:solidFill>
              </a:rPr>
              <a:t>severity 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다르게 정의해야 하는가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3873AF-A20F-DF4F-B4BD-BE1DC7CC7870}"/>
              </a:ext>
            </a:extLst>
          </p:cNvPr>
          <p:cNvSpPr txBox="1"/>
          <p:nvPr/>
        </p:nvSpPr>
        <p:spPr>
          <a:xfrm>
            <a:off x="6876256" y="25041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</a:t>
            </a:r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1266792"/>
          <a:ext cx="5797624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6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 Types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Critical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Conflict to 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Cirtical</a:t>
                      </a:r>
                      <a:r>
                        <a:rPr lang="en-US" sz="1100" u="none" strike="noStrike" dirty="0">
                          <a:effectLst/>
                        </a:rPr>
                        <a:t> unstable issue. (can't proceed game)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Major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Structural Odd Code (no </a:t>
                      </a:r>
                      <a:r>
                        <a:rPr lang="en-US" sz="1100" u="none" strike="noStrike" dirty="0" err="1">
                          <a:effectLst/>
                        </a:rPr>
                        <a:t>consistant</a:t>
                      </a:r>
                      <a:r>
                        <a:rPr lang="en-US" sz="1100" u="none" strike="noStrike" dirty="0">
                          <a:effectLst/>
                        </a:rPr>
                        <a:t> with other code)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Maintainablity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Static Analysis critical issue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Reliability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Memory handling issue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Strange functional Operation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all defects except Critical, Major defect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647564" y="3166947"/>
          <a:ext cx="6336704" cy="321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 rot="20130486">
            <a:off x="5620519" y="4363529"/>
            <a:ext cx="21425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Not Actual Data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6" y="6516721"/>
            <a:ext cx="1584176" cy="2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4061</TotalTime>
  <Words>2073</Words>
  <Application>Microsoft Macintosh PowerPoint</Application>
  <PresentationFormat>화면 슬라이드 쇼(4:3)</PresentationFormat>
  <Paragraphs>458</Paragraphs>
  <Slides>28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 Chin</cp:lastModifiedBy>
  <cp:revision>189</cp:revision>
  <dcterms:created xsi:type="dcterms:W3CDTF">2018-07-20T19:33:24Z</dcterms:created>
  <dcterms:modified xsi:type="dcterms:W3CDTF">2018-08-02T12:40:39Z</dcterms:modified>
</cp:coreProperties>
</file>